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31" r:id="rId4"/>
  </p:sldMasterIdLst>
  <p:notesMasterIdLst>
    <p:notesMasterId r:id="rId44"/>
  </p:notesMasterIdLst>
  <p:sldIdLst>
    <p:sldId id="256" r:id="rId5"/>
    <p:sldId id="257" r:id="rId6"/>
    <p:sldId id="258" r:id="rId7"/>
    <p:sldId id="259" r:id="rId8"/>
    <p:sldId id="260" r:id="rId9"/>
    <p:sldId id="261" r:id="rId10"/>
    <p:sldId id="293" r:id="rId11"/>
    <p:sldId id="262" r:id="rId12"/>
    <p:sldId id="263" r:id="rId13"/>
    <p:sldId id="267" r:id="rId14"/>
    <p:sldId id="270" r:id="rId15"/>
    <p:sldId id="268" r:id="rId16"/>
    <p:sldId id="294" r:id="rId17"/>
    <p:sldId id="269" r:id="rId18"/>
    <p:sldId id="264" r:id="rId19"/>
    <p:sldId id="265" r:id="rId20"/>
    <p:sldId id="266" r:id="rId21"/>
    <p:sldId id="271" r:id="rId22"/>
    <p:sldId id="272" r:id="rId23"/>
    <p:sldId id="273" r:id="rId24"/>
    <p:sldId id="274" r:id="rId25"/>
    <p:sldId id="276" r:id="rId26"/>
    <p:sldId id="277" r:id="rId27"/>
    <p:sldId id="278" r:id="rId28"/>
    <p:sldId id="279" r:id="rId29"/>
    <p:sldId id="280" r:id="rId30"/>
    <p:sldId id="281" r:id="rId31"/>
    <p:sldId id="282" r:id="rId32"/>
    <p:sldId id="283" r:id="rId33"/>
    <p:sldId id="275" r:id="rId34"/>
    <p:sldId id="284" r:id="rId35"/>
    <p:sldId id="285" r:id="rId36"/>
    <p:sldId id="286" r:id="rId37"/>
    <p:sldId id="287" r:id="rId38"/>
    <p:sldId id="288" r:id="rId39"/>
    <p:sldId id="289" r:id="rId40"/>
    <p:sldId id="290" r:id="rId41"/>
    <p:sldId id="291" r:id="rId42"/>
    <p:sldId id="292"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9A9F09-34E2-4F55-864A-614FA0DC92F5}" v="139" dt="2023-08-04T09:06:28.7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208" autoAdjust="0"/>
  </p:normalViewPr>
  <p:slideViewPr>
    <p:cSldViewPr snapToGrid="0">
      <p:cViewPr>
        <p:scale>
          <a:sx n="80" d="100"/>
          <a:sy n="80" d="100"/>
        </p:scale>
        <p:origin x="710"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jpeg>
</file>

<file path=ppt/media/image5.jp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E0A0D5-8F98-4CC1-A28E-021F0B6B475C}" type="datetimeFigureOut">
              <a:rPr lang="en-US" smtClean="0"/>
              <a:t>8/8/2023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3C52C-5E29-41AF-BAA3-8217E886DA08}" type="slidenum">
              <a:rPr lang="en-US" smtClean="0"/>
              <a:t>‹#›</a:t>
            </a:fld>
            <a:endParaRPr lang="en-US" dirty="0"/>
          </a:p>
        </p:txBody>
      </p:sp>
    </p:spTree>
    <p:extLst>
      <p:ext uri="{BB962C8B-B14F-4D97-AF65-F5344CB8AC3E}">
        <p14:creationId xmlns:p14="http://schemas.microsoft.com/office/powerpoint/2010/main" val="1961961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3A750590-9F9A-443B-9295-A3931D8194B1}" type="datetime1">
              <a:rPr lang="en-US" smtClean="0"/>
              <a:t>8/8/2023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20501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F35805F-452B-497C-9BD6-2CDB6902F369}" type="datetime1">
              <a:rPr lang="en-US" smtClean="0"/>
              <a:t>8/8/2023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35343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D3F7C6B-C82D-4D42-9929-D6E7E11D9A64}" type="datetime1">
              <a:rPr lang="en-US" smtClean="0"/>
              <a:t>8/8/2023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387374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0CF4779-62E8-4B21-A5D7-0AFB9DBD4358}" type="datetime1">
              <a:rPr lang="en-US" smtClean="0"/>
              <a:t>8/8/2023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676105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F9D3375-5CD0-4576-BF96-ADFF24726FF8}" type="datetime1">
              <a:rPr lang="en-US" smtClean="0"/>
              <a:t>8/8/2023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130010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FACD1F8-971E-4F8C-8737-750C12E93E08}" type="datetime1">
              <a:rPr lang="en-US" smtClean="0"/>
              <a:t>8/8/2023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345978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C7D1621-FA30-4D98-85E5-1409E6BEECDC}" type="datetime1">
              <a:rPr lang="en-US" smtClean="0"/>
              <a:t>8/8/2023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49905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96F347-1B2F-4097-AEB5-4A26FB45D67A}" type="datetime1">
              <a:rPr lang="en-US" smtClean="0"/>
              <a:t>8/8/2023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78730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CC1DEE0-34E5-4E0F-BEC1-4B8835F82CD1}" type="datetime1">
              <a:rPr lang="en-US" smtClean="0"/>
              <a:t>8/8/2023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56025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75B4BE-627A-4EC1-99E1-6F1AA97AB802}" type="datetime1">
              <a:rPr lang="en-US" smtClean="0"/>
              <a:t>8/8/2023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4600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78BFACF8-E63D-4673-A128-83547867BB7A}" type="datetime1">
              <a:rPr lang="en-US" smtClean="0"/>
              <a:t>8/8/2023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60643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BED6AC-4FBA-40BD-BE75-20DB64DA4BAD}" type="datetime1">
              <a:rPr lang="en-US" smtClean="0"/>
              <a:t>8/8/2023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4092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933C87-D201-458A-93C0-8EDD9AC92D93}" type="datetime1">
              <a:rPr lang="en-US" smtClean="0"/>
              <a:t>8/8/2023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25873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CE6829-5A25-485A-91B1-5D6D58BB9F23}" type="datetime1">
              <a:rPr lang="en-US" smtClean="0"/>
              <a:t>8/8/2023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45271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12F5CD-23D0-4DD1-85B1-71F1825FB3EC}" type="datetime1">
              <a:rPr lang="en-US" smtClean="0"/>
              <a:t>8/8/2023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87453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BA5035-C284-496A-B076-BA73A8FA5D8B}" type="datetime1">
              <a:rPr lang="en-US" smtClean="0"/>
              <a:t>8/8/2023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35567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40EB420-1875-490A-8C4B-7AAB939FBE08}" type="datetime1">
              <a:rPr lang="en-US" smtClean="0"/>
              <a:t>8/8/2023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3996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9359126-4846-4E88-BDD9-5585CC877E47}" type="datetime1">
              <a:rPr lang="en-US" smtClean="0"/>
              <a:t>8/8/2023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95885617"/>
      </p:ext>
    </p:extLst>
  </p:cSld>
  <p:clrMap bg1="lt1" tx1="dk1" bg2="lt2" tx2="dk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 id="2147483836" r:id="rId5"/>
    <p:sldLayoutId id="2147483837" r:id="rId6"/>
    <p:sldLayoutId id="2147483838" r:id="rId7"/>
    <p:sldLayoutId id="2147483839" r:id="rId8"/>
    <p:sldLayoutId id="2147483840" r:id="rId9"/>
    <p:sldLayoutId id="2147483841" r:id="rId10"/>
    <p:sldLayoutId id="2147483842" r:id="rId11"/>
    <p:sldLayoutId id="2147483843" r:id="rId12"/>
    <p:sldLayoutId id="2147483844" r:id="rId13"/>
    <p:sldLayoutId id="2147483845" r:id="rId14"/>
    <p:sldLayoutId id="2147483846" r:id="rId15"/>
    <p:sldLayoutId id="2147483847" r:id="rId16"/>
    <p:sldLayoutId id="2147483848"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5CD8D-E704-46A1-BC3E-9A644A9FFD4E}"/>
              </a:ext>
            </a:extLst>
          </p:cNvPr>
          <p:cNvSpPr>
            <a:spLocks noGrp="1"/>
          </p:cNvSpPr>
          <p:nvPr>
            <p:ph type="ctrTitle"/>
          </p:nvPr>
        </p:nvSpPr>
        <p:spPr>
          <a:xfrm>
            <a:off x="792483" y="821265"/>
            <a:ext cx="6098705" cy="5222117"/>
          </a:xfrm>
        </p:spPr>
        <p:txBody>
          <a:bodyPr anchor="ctr">
            <a:normAutofit/>
          </a:bodyPr>
          <a:lstStyle/>
          <a:p>
            <a:pPr algn="r"/>
            <a:r>
              <a:rPr lang="en-US" sz="5400" b="1" u="sng" dirty="0">
                <a:latin typeface="Times New Roman" panose="02020603050405020304" pitchFamily="18" charset="0"/>
                <a:cs typeface="Times New Roman" panose="02020603050405020304" pitchFamily="18" charset="0"/>
              </a:rPr>
              <a:t>THE EMPORIUM</a:t>
            </a:r>
          </a:p>
        </p:txBody>
      </p:sp>
      <p:sp>
        <p:nvSpPr>
          <p:cNvPr id="3" name="Subtitle 2">
            <a:extLst>
              <a:ext uri="{FF2B5EF4-FFF2-40B4-BE49-F238E27FC236}">
                <a16:creationId xmlns:a16="http://schemas.microsoft.com/office/drawing/2014/main" id="{E309A740-48C5-4AE5-879B-F567D3D7ACDC}"/>
              </a:ext>
            </a:extLst>
          </p:cNvPr>
          <p:cNvSpPr>
            <a:spLocks noGrp="1"/>
          </p:cNvSpPr>
          <p:nvPr>
            <p:ph type="subTitle" idx="1"/>
          </p:nvPr>
        </p:nvSpPr>
        <p:spPr>
          <a:xfrm>
            <a:off x="7529591" y="817941"/>
            <a:ext cx="4406116" cy="5222117"/>
          </a:xfrm>
        </p:spPr>
        <p:txBody>
          <a:bodyPr anchor="ctr">
            <a:normAutofit/>
          </a:bodyPr>
          <a:lstStyle/>
          <a:p>
            <a:r>
              <a:rPr lang="en-US" dirty="0"/>
              <a:t>Name : Dhananjay Manik Bhagat</a:t>
            </a:r>
          </a:p>
          <a:p>
            <a:r>
              <a:rPr lang="en-US" dirty="0"/>
              <a:t>SPPU Exam Seat No : 5614</a:t>
            </a:r>
          </a:p>
          <a:p>
            <a:r>
              <a:rPr lang="en-US" dirty="0"/>
              <a:t>Division : C</a:t>
            </a:r>
          </a:p>
        </p:txBody>
      </p:sp>
      <p:cxnSp>
        <p:nvCxnSpPr>
          <p:cNvPr id="5" name="Straight Connector 4">
            <a:extLst>
              <a:ext uri="{FF2B5EF4-FFF2-40B4-BE49-F238E27FC236}">
                <a16:creationId xmlns:a16="http://schemas.microsoft.com/office/drawing/2014/main" id="{BDE9EE2D-3A12-4BF6-B8A0-29077404D98F}"/>
              </a:ext>
            </a:extLst>
          </p:cNvPr>
          <p:cNvCxnSpPr>
            <a:cxnSpLocks/>
          </p:cNvCxnSpPr>
          <p:nvPr/>
        </p:nvCxnSpPr>
        <p:spPr>
          <a:xfrm>
            <a:off x="7343191" y="1996751"/>
            <a:ext cx="0" cy="3405673"/>
          </a:xfrm>
          <a:prstGeom prst="line">
            <a:avLst/>
          </a:prstGeom>
          <a:ln w="38100">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4664940"/>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D5F6AE-CA27-3DA5-3857-F5E3C68CF50D}"/>
              </a:ext>
            </a:extLst>
          </p:cNvPr>
          <p:cNvSpPr>
            <a:spLocks noGrp="1"/>
          </p:cNvSpPr>
          <p:nvPr>
            <p:ph idx="1"/>
          </p:nvPr>
        </p:nvSpPr>
        <p:spPr>
          <a:xfrm>
            <a:off x="76200" y="2019300"/>
            <a:ext cx="11430000" cy="4459542"/>
          </a:xfrm>
        </p:spPr>
        <p:txBody>
          <a:bodyPr/>
          <a:lstStyle/>
          <a:p>
            <a:pPr>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ER Diagram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008A984C-801E-E7DB-5C82-3EB3AC4207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2000" y="856034"/>
            <a:ext cx="9150349" cy="6001965"/>
          </a:xfrm>
          <a:prstGeom prst="rect">
            <a:avLst/>
          </a:prstGeom>
        </p:spPr>
      </p:pic>
      <p:sp>
        <p:nvSpPr>
          <p:cNvPr id="2" name="Title 1">
            <a:extLst>
              <a:ext uri="{FF2B5EF4-FFF2-40B4-BE49-F238E27FC236}">
                <a16:creationId xmlns:a16="http://schemas.microsoft.com/office/drawing/2014/main" id="{F4FF451A-B486-2856-7483-CBE73CEACA13}"/>
              </a:ext>
            </a:extLst>
          </p:cNvPr>
          <p:cNvSpPr>
            <a:spLocks noGrp="1"/>
          </p:cNvSpPr>
          <p:nvPr>
            <p:ph type="title"/>
          </p:nvPr>
        </p:nvSpPr>
        <p:spPr>
          <a:xfrm>
            <a:off x="-2447925" y="-161925"/>
            <a:ext cx="8610600" cy="1269461"/>
          </a:xfrm>
        </p:spPr>
        <p:txBody>
          <a:bodyPr/>
          <a:lstStyle/>
          <a:p>
            <a:r>
              <a:rPr lang="en-US" b="1" dirty="0">
                <a:latin typeface="Times New Roman" panose="02020603050405020304" pitchFamily="18" charset="0"/>
                <a:cs typeface="Times New Roman" panose="02020603050405020304" pitchFamily="18" charset="0"/>
              </a:rPr>
              <a:t>ANALYSIS AND DESIGN</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09827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D5F6AE-CA27-3DA5-3857-F5E3C68CF50D}"/>
              </a:ext>
            </a:extLst>
          </p:cNvPr>
          <p:cNvSpPr>
            <a:spLocks noGrp="1"/>
          </p:cNvSpPr>
          <p:nvPr>
            <p:ph idx="1"/>
          </p:nvPr>
        </p:nvSpPr>
        <p:spPr>
          <a:xfrm>
            <a:off x="214009" y="2013626"/>
            <a:ext cx="11292191" cy="4465216"/>
          </a:xfrm>
        </p:spPr>
        <p:txBody>
          <a:bodyPr/>
          <a:lstStyle/>
          <a:p>
            <a:pPr>
              <a:lnSpc>
                <a:spcPct val="150000"/>
              </a:lnSpc>
              <a:spcAft>
                <a:spcPts val="800"/>
              </a:spcAft>
            </a:pPr>
            <a:r>
              <a:rPr lang="en-US" sz="1800" b="1" dirty="0">
                <a:effectLst/>
                <a:latin typeface="Times New Roman" panose="02020603050405020304" pitchFamily="18" charset="0"/>
                <a:ea typeface="Calibri" panose="020F0502020204030204" pitchFamily="34" charset="0"/>
              </a:rPr>
              <a:t>Class Diagram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Image1">
            <a:extLst>
              <a:ext uri="{FF2B5EF4-FFF2-40B4-BE49-F238E27FC236}">
                <a16:creationId xmlns:a16="http://schemas.microsoft.com/office/drawing/2014/main" id="{80C48151-506A-C212-1F55-FA90F6FF8C86}"/>
              </a:ext>
            </a:extLst>
          </p:cNvPr>
          <p:cNvPicPr>
            <a:picLocks/>
          </p:cNvPicPr>
          <p:nvPr/>
        </p:nvPicPr>
        <p:blipFill rotWithShape="1">
          <a:blip r:embed="rId2" cstate="print"/>
          <a:srcRect t="3512" r="21371"/>
          <a:stretch/>
        </p:blipFill>
        <p:spPr bwMode="auto">
          <a:xfrm>
            <a:off x="2899410" y="0"/>
            <a:ext cx="6393180"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17230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D5F6AE-CA27-3DA5-3857-F5E3C68CF50D}"/>
              </a:ext>
            </a:extLst>
          </p:cNvPr>
          <p:cNvSpPr>
            <a:spLocks noGrp="1"/>
          </p:cNvSpPr>
          <p:nvPr>
            <p:ph idx="1"/>
          </p:nvPr>
        </p:nvSpPr>
        <p:spPr>
          <a:xfrm>
            <a:off x="685800" y="2194560"/>
            <a:ext cx="10820400" cy="4284282"/>
          </a:xfrm>
        </p:spPr>
        <p:txBody>
          <a:bodyPr/>
          <a:lstStyle/>
          <a:p>
            <a:pPr>
              <a:lnSpc>
                <a:spcPct val="150000"/>
              </a:lnSpc>
              <a:spcAft>
                <a:spcPts val="800"/>
              </a:spcAft>
            </a:pPr>
            <a:r>
              <a:rPr lang="en-US" sz="1800" b="1" dirty="0">
                <a:effectLst/>
                <a:latin typeface="Times New Roman" panose="02020603050405020304" pitchFamily="18" charset="0"/>
                <a:ea typeface="Calibri" panose="020F0502020204030204" pitchFamily="34" charset="0"/>
              </a:rPr>
              <a:t>Use Case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DEA3F3E0-A1C4-E7B5-AE99-3323FCB453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3004" y="291831"/>
            <a:ext cx="7723762" cy="6566170"/>
          </a:xfrm>
          <a:prstGeom prst="rect">
            <a:avLst/>
          </a:prstGeom>
        </p:spPr>
      </p:pic>
    </p:spTree>
    <p:extLst>
      <p:ext uri="{BB962C8B-B14F-4D97-AF65-F5344CB8AC3E}">
        <p14:creationId xmlns:p14="http://schemas.microsoft.com/office/powerpoint/2010/main" val="41668062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C2FB179-E630-314B-C003-3C540EAD2F6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72559" y="943584"/>
            <a:ext cx="7621254" cy="5843260"/>
          </a:xfrm>
          <a:prstGeom prst="rect">
            <a:avLst/>
          </a:prstGeom>
        </p:spPr>
      </p:pic>
      <p:sp>
        <p:nvSpPr>
          <p:cNvPr id="6" name="TextBox 5">
            <a:extLst>
              <a:ext uri="{FF2B5EF4-FFF2-40B4-BE49-F238E27FC236}">
                <a16:creationId xmlns:a16="http://schemas.microsoft.com/office/drawing/2014/main" id="{ED7A61A6-7F49-2092-A0B2-49E1F3BB49A1}"/>
              </a:ext>
            </a:extLst>
          </p:cNvPr>
          <p:cNvSpPr txBox="1"/>
          <p:nvPr/>
        </p:nvSpPr>
        <p:spPr>
          <a:xfrm>
            <a:off x="603115" y="2573126"/>
            <a:ext cx="8304988" cy="369332"/>
          </a:xfrm>
          <a:prstGeom prst="rect">
            <a:avLst/>
          </a:prstGeom>
          <a:noFill/>
        </p:spPr>
        <p:txBody>
          <a:bodyPr wrap="square">
            <a:spAutoFit/>
          </a:bodyPr>
          <a:lstStyle/>
          <a:p>
            <a:r>
              <a:rPr lang="en-US" sz="1800" b="1" dirty="0">
                <a:effectLst/>
                <a:latin typeface="Times New Roman" panose="02020603050405020304" pitchFamily="18" charset="0"/>
                <a:ea typeface="Calibri" panose="020F0502020204030204" pitchFamily="34" charset="0"/>
              </a:rPr>
              <a:t>Sequence Diagram</a:t>
            </a:r>
            <a:endParaRPr lang="en-IN" dirty="0"/>
          </a:p>
        </p:txBody>
      </p:sp>
    </p:spTree>
    <p:extLst>
      <p:ext uri="{BB962C8B-B14F-4D97-AF65-F5344CB8AC3E}">
        <p14:creationId xmlns:p14="http://schemas.microsoft.com/office/powerpoint/2010/main" val="3632371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D5F6AE-CA27-3DA5-3857-F5E3C68CF50D}"/>
              </a:ext>
            </a:extLst>
          </p:cNvPr>
          <p:cNvSpPr>
            <a:spLocks noGrp="1"/>
          </p:cNvSpPr>
          <p:nvPr>
            <p:ph idx="1"/>
          </p:nvPr>
        </p:nvSpPr>
        <p:spPr>
          <a:xfrm>
            <a:off x="214009" y="2013626"/>
            <a:ext cx="11292191" cy="4465216"/>
          </a:xfrm>
        </p:spPr>
        <p:txBody>
          <a:bodyPr/>
          <a:lstStyle/>
          <a:p>
            <a:pPr>
              <a:lnSpc>
                <a:spcPct val="150000"/>
              </a:lnSpc>
              <a:spcAft>
                <a:spcPts val="800"/>
              </a:spcAft>
            </a:pPr>
            <a:r>
              <a:rPr lang="en-US" sz="1800" b="1" dirty="0">
                <a:effectLst/>
                <a:latin typeface="Times New Roman" panose="02020603050405020304" pitchFamily="18" charset="0"/>
                <a:ea typeface="Calibri" panose="020F0502020204030204" pitchFamily="34" charset="0"/>
              </a:rPr>
              <a:t>Activity Diagram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Image1">
            <a:extLst>
              <a:ext uri="{FF2B5EF4-FFF2-40B4-BE49-F238E27FC236}">
                <a16:creationId xmlns:a16="http://schemas.microsoft.com/office/drawing/2014/main" id="{0B265885-96CF-DF03-F412-638EA448AA94}"/>
              </a:ext>
            </a:extLst>
          </p:cNvPr>
          <p:cNvPicPr>
            <a:picLocks/>
          </p:cNvPicPr>
          <p:nvPr/>
        </p:nvPicPr>
        <p:blipFill rotWithShape="1">
          <a:blip r:embed="rId2" cstate="print"/>
          <a:srcRect l="19108" t="4595" r="54056"/>
          <a:stretch/>
        </p:blipFill>
        <p:spPr bwMode="auto">
          <a:xfrm>
            <a:off x="3314700" y="0"/>
            <a:ext cx="5562600" cy="672465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084530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D5F6AE-CA27-3DA5-3857-F5E3C68CF50D}"/>
              </a:ext>
            </a:extLst>
          </p:cNvPr>
          <p:cNvSpPr>
            <a:spLocks noGrp="1"/>
          </p:cNvSpPr>
          <p:nvPr>
            <p:ph idx="1"/>
          </p:nvPr>
        </p:nvSpPr>
        <p:spPr>
          <a:xfrm>
            <a:off x="685800" y="2194560"/>
            <a:ext cx="10820400" cy="4284282"/>
          </a:xfrm>
        </p:spPr>
        <p:txBody>
          <a:bodyPr/>
          <a:lstStyle/>
          <a:p>
            <a:r>
              <a:rPr lang="en-US" sz="1800" b="1" dirty="0">
                <a:effectLst/>
                <a:latin typeface="Times New Roman" panose="02020603050405020304" pitchFamily="18" charset="0"/>
                <a:ea typeface="Calibri" panose="020F0502020204030204" pitchFamily="34" charset="0"/>
              </a:rPr>
              <a:t>Data Flow Diagram</a:t>
            </a:r>
          </a:p>
          <a:p>
            <a:endParaRPr lang="en-IN" dirty="0"/>
          </a:p>
        </p:txBody>
      </p:sp>
      <p:pic>
        <p:nvPicPr>
          <p:cNvPr id="4" name="Picture 3">
            <a:extLst>
              <a:ext uri="{FF2B5EF4-FFF2-40B4-BE49-F238E27FC236}">
                <a16:creationId xmlns:a16="http://schemas.microsoft.com/office/drawing/2014/main" id="{BF4FEE91-FF1D-760F-A0CC-B35BC4A727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4349" y="2194560"/>
            <a:ext cx="8513101" cy="4284282"/>
          </a:xfrm>
          <a:prstGeom prst="rect">
            <a:avLst/>
          </a:prstGeom>
        </p:spPr>
      </p:pic>
    </p:spTree>
    <p:extLst>
      <p:ext uri="{BB962C8B-B14F-4D97-AF65-F5344CB8AC3E}">
        <p14:creationId xmlns:p14="http://schemas.microsoft.com/office/powerpoint/2010/main" val="33427927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D5F6AE-CA27-3DA5-3857-F5E3C68CF50D}"/>
              </a:ext>
            </a:extLst>
          </p:cNvPr>
          <p:cNvSpPr>
            <a:spLocks noGrp="1"/>
          </p:cNvSpPr>
          <p:nvPr>
            <p:ph idx="1"/>
          </p:nvPr>
        </p:nvSpPr>
        <p:spPr>
          <a:xfrm>
            <a:off x="685800" y="2194560"/>
            <a:ext cx="10820400" cy="4284282"/>
          </a:xfrm>
        </p:spPr>
        <p:txBody>
          <a:bodyPr/>
          <a:lstStyle/>
          <a:p>
            <a:r>
              <a:rPr lang="en-US" sz="1800" b="1" dirty="0">
                <a:effectLst/>
                <a:latin typeface="Times New Roman" panose="02020603050405020304" pitchFamily="18" charset="0"/>
                <a:ea typeface="Calibri" panose="020F0502020204030204" pitchFamily="34" charset="0"/>
              </a:rPr>
              <a:t>Level 1 : </a:t>
            </a:r>
            <a:endParaRPr lang="en-IN" dirty="0"/>
          </a:p>
        </p:txBody>
      </p:sp>
      <p:pic>
        <p:nvPicPr>
          <p:cNvPr id="5" name="Image1">
            <a:extLst>
              <a:ext uri="{FF2B5EF4-FFF2-40B4-BE49-F238E27FC236}">
                <a16:creationId xmlns:a16="http://schemas.microsoft.com/office/drawing/2014/main" id="{2B27813F-ADA6-CBDB-D7AE-ECBD340473F9}"/>
              </a:ext>
            </a:extLst>
          </p:cNvPr>
          <p:cNvPicPr>
            <a:picLocks/>
          </p:cNvPicPr>
          <p:nvPr/>
        </p:nvPicPr>
        <p:blipFill rotWithShape="1">
          <a:blip r:embed="rId2" cstate="print"/>
          <a:srcRect l="6045" t="15857"/>
          <a:stretch/>
        </p:blipFill>
        <p:spPr>
          <a:xfrm>
            <a:off x="3136471" y="301557"/>
            <a:ext cx="5919058" cy="6556443"/>
          </a:xfrm>
          <a:prstGeom prst="rect">
            <a:avLst/>
          </a:prstGeom>
        </p:spPr>
      </p:pic>
    </p:spTree>
    <p:extLst>
      <p:ext uri="{BB962C8B-B14F-4D97-AF65-F5344CB8AC3E}">
        <p14:creationId xmlns:p14="http://schemas.microsoft.com/office/powerpoint/2010/main" val="1232789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D5F6AE-CA27-3DA5-3857-F5E3C68CF50D}"/>
              </a:ext>
            </a:extLst>
          </p:cNvPr>
          <p:cNvSpPr>
            <a:spLocks noGrp="1"/>
          </p:cNvSpPr>
          <p:nvPr>
            <p:ph idx="1"/>
          </p:nvPr>
        </p:nvSpPr>
        <p:spPr>
          <a:xfrm>
            <a:off x="685800" y="2243199"/>
            <a:ext cx="10820400" cy="4284282"/>
          </a:xfrm>
        </p:spPr>
        <p:txBody>
          <a:bodyPr/>
          <a:lstStyle/>
          <a:p>
            <a:pPr>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Level 2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Image1">
            <a:extLst>
              <a:ext uri="{FF2B5EF4-FFF2-40B4-BE49-F238E27FC236}">
                <a16:creationId xmlns:a16="http://schemas.microsoft.com/office/drawing/2014/main" id="{9AFC2980-6DBE-77F1-E7B2-5482CE7276B9}"/>
              </a:ext>
            </a:extLst>
          </p:cNvPr>
          <p:cNvPicPr>
            <a:picLocks/>
          </p:cNvPicPr>
          <p:nvPr/>
        </p:nvPicPr>
        <p:blipFill rotWithShape="1">
          <a:blip r:embed="rId2" cstate="print"/>
          <a:srcRect l="3155" t="3872" r="18097" b="3203"/>
          <a:stretch/>
        </p:blipFill>
        <p:spPr bwMode="auto">
          <a:xfrm>
            <a:off x="3108959" y="233464"/>
            <a:ext cx="7299637" cy="637307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461464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EB3E6-F405-6E19-FE6F-DFF422235274}"/>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User Interface DESIGN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CA5059B-6041-C471-D17F-5A6BA6D5D957}"/>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Admin Login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11" name="Picture 10">
            <a:extLst>
              <a:ext uri="{FF2B5EF4-FFF2-40B4-BE49-F238E27FC236}">
                <a16:creationId xmlns:a16="http://schemas.microsoft.com/office/drawing/2014/main" id="{0C844C15-D350-6AD7-9964-97AA5521BF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32073" y="2057401"/>
            <a:ext cx="8036446" cy="439128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47059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97295D-E2EA-F385-A047-3492ED4603DD}"/>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Customer Registration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3E703B50-D976-8312-78F7-B8808D281C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21116" y="1677883"/>
            <a:ext cx="8085084" cy="422356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9994782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211169" y="233266"/>
            <a:ext cx="7434070" cy="1474330"/>
          </a:xfrm>
        </p:spPr>
        <p:txBody>
          <a:bodyPr>
            <a:normAutofit/>
          </a:bodyPr>
          <a:lstStyle/>
          <a:p>
            <a:r>
              <a:rPr lang="en-US" b="1" dirty="0">
                <a:latin typeface="Times New Roman" panose="02020603050405020304" pitchFamily="18" charset="0"/>
                <a:cs typeface="Times New Roman" panose="02020603050405020304" pitchFamily="18" charset="0"/>
              </a:rPr>
              <a:t>EXISTING SYSTEM</a:t>
            </a:r>
          </a:p>
        </p:txBody>
      </p:sp>
      <p:sp>
        <p:nvSpPr>
          <p:cNvPr id="3" name="Content Placeholder 2">
            <a:extLst>
              <a:ext uri="{FF2B5EF4-FFF2-40B4-BE49-F238E27FC236}">
                <a16:creationId xmlns:a16="http://schemas.microsoft.com/office/drawing/2014/main" id="{9F541FAF-730D-47FE-9638-C05616C31320}"/>
              </a:ext>
            </a:extLst>
          </p:cNvPr>
          <p:cNvSpPr>
            <a:spLocks noGrp="1"/>
          </p:cNvSpPr>
          <p:nvPr>
            <p:ph idx="1"/>
          </p:nvPr>
        </p:nvSpPr>
        <p:spPr>
          <a:xfrm>
            <a:off x="1162582" y="1268916"/>
            <a:ext cx="9782226" cy="5449078"/>
          </a:xfrm>
        </p:spPr>
        <p:txBody>
          <a:bodyPr>
            <a:noAutofit/>
          </a:bodyPr>
          <a:lstStyle/>
          <a:p>
            <a:pPr marL="342900" lvl="0" indent="-342900">
              <a:lnSpc>
                <a:spcPct val="150000"/>
              </a:lnSpc>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Manual Processes: The existing system may rely on manual processes for managing dairy product inventory, sales, and customer records. This can lead to errors, inefficiencies, and difficulties in data retrieval and analysis.</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Lack of Real-time Information: Without an automated system, it becomes challenging to obtain real-time information about stock levels, sales performance, and customer preferences. This hinders decision-making and timely action.</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Limited Reporting Capabilities: The existing system may lack robust reporting and analytics features, making it difficult to generate detailed reports on product performance, sales trends, and other key metrics.</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Inefficient Inventory Management: Manual tracking of dairy product inventory can be time-consuming and error-prone. It becomes challenging to monitor expiration dates, identify low stock levels, and maintain accurate stock records.</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Lack of Integration: The existing system may lack integration with other systems or software used within the dairy farm or processing facility. This can result in data silos, duplication of efforts, and difficulties in maintaining data consistency.</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94233190"/>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2A03EF-BF11-819C-4621-D89E6D5A0A17}"/>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Dashboard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AE1AA3E6-8CFE-73AE-6CC9-E26433BC80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14328" y="1416938"/>
            <a:ext cx="8503374" cy="402412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270111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C1682B-A339-E3C4-92F2-BCD17FA7169C}"/>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Purchase Product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A281E8EE-1C53-5A20-209F-4D08D0B840D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40701" y="1195798"/>
            <a:ext cx="8406097" cy="446640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9467640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B1DF90-EFB5-8E88-FC15-805841AA32A0}"/>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Customer Profile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50CEB0E4-DA8A-9D8A-6593-41D0E60DAD9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6367" y="1198180"/>
            <a:ext cx="8328275" cy="44616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26469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17B2FA-17C8-2AE4-94AC-EA9F409F483D}"/>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Shopping Cart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28658AA6-5C0F-26B3-CAF6-2868855130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60448" y="1262455"/>
            <a:ext cx="8795203" cy="43330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1788735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E89DF8-D11B-43CA-C8F7-BE6A67156346}"/>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Checkout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32D70AE9-83B1-5991-EE65-D6BBC56074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41599" y="1198180"/>
            <a:ext cx="8357458" cy="44616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63897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E8D513-49E6-CCC9-0A67-92839266C715}"/>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Order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BDE63577-26B7-107B-7F36-43939A36C70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79357" y="1330064"/>
            <a:ext cx="8610600" cy="419787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5457300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89EFEC-57DC-41A6-9DFE-71D8E1E704FC}"/>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Product Category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8A0CD277-F087-973D-675F-C105332E748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14650" y="1132394"/>
            <a:ext cx="8279637" cy="45932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1471336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5BCC32-0077-9FA1-606E-6F9CE40472F8}"/>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Payment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8B498296-83B9-DCB8-61B9-26DD7F5756E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93657" y="1197386"/>
            <a:ext cx="8560118" cy="44632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6364867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562E9E-6E12-6570-D5EB-5F740F0ACB74}"/>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Change Password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A43B1E0A-7DE8-83B0-5774-7B7C6DA4809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08792" y="1199132"/>
            <a:ext cx="8114267" cy="44597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662789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A5DB1B-3B9B-8374-F8F1-818341519A3B}"/>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About Us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C66E4FAD-7197-9896-8102-254D0A57DF5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17374" y="1176997"/>
            <a:ext cx="8172633" cy="45040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95144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211169" y="233266"/>
            <a:ext cx="7434070" cy="1474330"/>
          </a:xfrm>
        </p:spPr>
        <p:txBody>
          <a:bodyPr>
            <a:normAutofit/>
          </a:bodyPr>
          <a:lstStyle/>
          <a:p>
            <a:r>
              <a:rPr lang="en-US" b="1" dirty="0">
                <a:latin typeface="Times New Roman" panose="02020603050405020304" pitchFamily="18" charset="0"/>
                <a:cs typeface="Times New Roman" panose="02020603050405020304" pitchFamily="18" charset="0"/>
              </a:rPr>
              <a:t>NEED FOR SYSTEM</a:t>
            </a:r>
          </a:p>
        </p:txBody>
      </p:sp>
      <p:sp>
        <p:nvSpPr>
          <p:cNvPr id="3" name="Content Placeholder 2">
            <a:extLst>
              <a:ext uri="{FF2B5EF4-FFF2-40B4-BE49-F238E27FC236}">
                <a16:creationId xmlns:a16="http://schemas.microsoft.com/office/drawing/2014/main" id="{9F541FAF-730D-47FE-9638-C05616C31320}"/>
              </a:ext>
            </a:extLst>
          </p:cNvPr>
          <p:cNvSpPr>
            <a:spLocks noGrp="1"/>
          </p:cNvSpPr>
          <p:nvPr>
            <p:ph idx="1"/>
          </p:nvPr>
        </p:nvSpPr>
        <p:spPr>
          <a:xfrm>
            <a:off x="961054" y="1707596"/>
            <a:ext cx="9982564" cy="4861297"/>
          </a:xfrm>
        </p:spPr>
        <p:txBody>
          <a:bodyPr>
            <a:noAutofit/>
          </a:bodyPr>
          <a:lstStyle/>
          <a:p>
            <a:pPr marL="342900" lvl="0" indent="-342900">
              <a:lnSpc>
                <a:spcPct val="150000"/>
              </a:lnSpc>
              <a:buFont typeface="Wingdings" panose="05000000000000000000" pitchFamily="2" charset="2"/>
              <a:buChar char=""/>
            </a:pPr>
            <a:r>
              <a:rPr lang="en-US" sz="1600" dirty="0">
                <a:latin typeface="Times New Roman" panose="02020603050405020304" pitchFamily="18" charset="0"/>
                <a:ea typeface="Calibri" panose="020F0502020204030204" pitchFamily="34" charset="0"/>
                <a:cs typeface="Times New Roman" panose="02020603050405020304" pitchFamily="18" charset="0"/>
              </a:rPr>
              <a:t>Fine Listings: Create a user-friendly interface to display various dairy products with images, descriptions, and prices.   Categorize products into sections like milk, cheese, yogurt, etc., for easy navigation.</a:t>
            </a:r>
          </a:p>
          <a:p>
            <a:pPr marL="342900" lvl="0" indent="-342900">
              <a:lnSpc>
                <a:spcPct val="150000"/>
              </a:lnSpc>
              <a:buFont typeface="Wingdings" panose="05000000000000000000" pitchFamily="2" charset="2"/>
              <a:buChar char=""/>
            </a:pPr>
            <a:r>
              <a:rPr lang="en-US" sz="1600" dirty="0">
                <a:latin typeface="Times New Roman" panose="02020603050405020304" pitchFamily="18" charset="0"/>
                <a:ea typeface="Calibri" panose="020F0502020204030204" pitchFamily="34" charset="0"/>
                <a:cs typeface="Times New Roman" panose="02020603050405020304" pitchFamily="18" charset="0"/>
              </a:rPr>
              <a:t>User Accounts:  Allow users to create accounts and log in, enabling personalized experiences and order history tracking.</a:t>
            </a:r>
          </a:p>
          <a:p>
            <a:pPr marL="342900" lvl="0" indent="-342900">
              <a:lnSpc>
                <a:spcPct val="150000"/>
              </a:lnSpc>
              <a:buFont typeface="Wingdings" panose="05000000000000000000" pitchFamily="2" charset="2"/>
              <a:buChar char=""/>
            </a:pPr>
            <a:r>
              <a:rPr lang="en-US" sz="1600" dirty="0">
                <a:latin typeface="Times New Roman" panose="02020603050405020304" pitchFamily="18" charset="0"/>
                <a:ea typeface="Calibri" panose="020F0502020204030204" pitchFamily="34" charset="0"/>
                <a:cs typeface="Times New Roman" panose="02020603050405020304" pitchFamily="18" charset="0"/>
              </a:rPr>
              <a:t>Shopping Cart:  Implement a virtual shopping cart where users can add and remove products before proceeding to checkout.</a:t>
            </a:r>
          </a:p>
          <a:p>
            <a:pPr marL="342900" lvl="0" indent="-342900">
              <a:lnSpc>
                <a:spcPct val="150000"/>
              </a:lnSpc>
              <a:buFont typeface="Wingdings" panose="05000000000000000000" pitchFamily="2" charset="2"/>
              <a:buChar char=""/>
            </a:pPr>
            <a:r>
              <a:rPr lang="en-US" sz="1600" dirty="0">
                <a:latin typeface="Times New Roman" panose="02020603050405020304" pitchFamily="18" charset="0"/>
                <a:ea typeface="Calibri" panose="020F0502020204030204" pitchFamily="34" charset="0"/>
                <a:cs typeface="Times New Roman" panose="02020603050405020304" pitchFamily="18" charset="0"/>
              </a:rPr>
              <a:t>Reviews and Ratings:  Allow customers to leave reviews and ratings for products, aiding others in making informed decisions.</a:t>
            </a:r>
          </a:p>
          <a:p>
            <a:pPr marL="342900" lvl="0" indent="-342900">
              <a:lnSpc>
                <a:spcPct val="150000"/>
              </a:lnSpc>
              <a:buFont typeface="Wingdings" panose="05000000000000000000" pitchFamily="2" charset="2"/>
              <a:buChar char=""/>
            </a:pPr>
            <a:r>
              <a:rPr lang="en-US" sz="1600" dirty="0">
                <a:latin typeface="Times New Roman" panose="02020603050405020304" pitchFamily="18" charset="0"/>
                <a:ea typeface="Calibri" panose="020F0502020204030204" pitchFamily="34" charset="0"/>
                <a:cs typeface="Times New Roman" panose="02020603050405020304" pitchFamily="18" charset="0"/>
              </a:rPr>
              <a:t>Search and Filters:  Incorporate a search bar and filters to help users quickly find specific dairy products based on brand, type, price range, etc.</a:t>
            </a:r>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17950322"/>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1F54ED-6AC5-02A8-7680-6BC7A9ACF157}"/>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Contact Us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8A95BB2E-451D-5BF6-F560-B2E770B8E7E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75215" y="1160624"/>
            <a:ext cx="8347731" cy="453675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782942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336D06-660E-1E8C-3F45-CA6BD70EBB5F}"/>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Search Product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7BE3063C-3272-EF2D-F264-6E7CE7A7106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75265" y="1260709"/>
            <a:ext cx="7909986" cy="433658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9215429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3C7D4-97F2-6EBC-279B-EC20F23F34A9}"/>
              </a:ext>
            </a:extLst>
          </p:cNvPr>
          <p:cNvSpPr>
            <a:spLocks noGrp="1"/>
          </p:cNvSpPr>
          <p:nvPr>
            <p:ph type="title"/>
          </p:nvPr>
        </p:nvSpPr>
        <p:spPr/>
        <p:txBody>
          <a:bodyPr/>
          <a:lstStyle/>
          <a:p>
            <a:r>
              <a:rPr lang="en-US" b="1" cap="none" dirty="0">
                <a:latin typeface="Times New Roman" panose="02020603050405020304" pitchFamily="18" charset="0"/>
                <a:cs typeface="Times New Roman" panose="02020603050405020304" pitchFamily="18" charset="0"/>
              </a:rPr>
              <a:t>Data Dictionary</a:t>
            </a:r>
            <a:endParaRPr lang="en-IN" b="1" cap="none"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0613613-353F-9D8C-D746-B5007A59C9E4}"/>
              </a:ext>
            </a:extLst>
          </p:cNvPr>
          <p:cNvSpPr>
            <a:spLocks noGrp="1"/>
          </p:cNvSpPr>
          <p:nvPr>
            <p:ph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Admin Table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graphicFrame>
        <p:nvGraphicFramePr>
          <p:cNvPr id="15" name="Table 14">
            <a:extLst>
              <a:ext uri="{FF2B5EF4-FFF2-40B4-BE49-F238E27FC236}">
                <a16:creationId xmlns:a16="http://schemas.microsoft.com/office/drawing/2014/main" id="{296FEC0F-3DD2-E3FE-39E3-B3969C0320F1}"/>
              </a:ext>
            </a:extLst>
          </p:cNvPr>
          <p:cNvGraphicFramePr>
            <a:graphicFrameLocks noGrp="1"/>
          </p:cNvGraphicFramePr>
          <p:nvPr>
            <p:extLst>
              <p:ext uri="{D42A27DB-BD31-4B8C-83A1-F6EECF244321}">
                <p14:modId xmlns:p14="http://schemas.microsoft.com/office/powerpoint/2010/main" val="3586898315"/>
              </p:ext>
            </p:extLst>
          </p:nvPr>
        </p:nvGraphicFramePr>
        <p:xfrm>
          <a:off x="2966936" y="2247089"/>
          <a:ext cx="8287967" cy="3297679"/>
        </p:xfrm>
        <a:graphic>
          <a:graphicData uri="http://schemas.openxmlformats.org/drawingml/2006/table">
            <a:tbl>
              <a:tblPr firstRow="1" firstCol="1" lastRow="1" lastCol="1" bandRow="1" bandCol="1"/>
              <a:tblGrid>
                <a:gridCol w="976320">
                  <a:extLst>
                    <a:ext uri="{9D8B030D-6E8A-4147-A177-3AD203B41FA5}">
                      <a16:colId xmlns:a16="http://schemas.microsoft.com/office/drawing/2014/main" val="2280510713"/>
                    </a:ext>
                  </a:extLst>
                </a:gridCol>
                <a:gridCol w="1464050">
                  <a:extLst>
                    <a:ext uri="{9D8B030D-6E8A-4147-A177-3AD203B41FA5}">
                      <a16:colId xmlns:a16="http://schemas.microsoft.com/office/drawing/2014/main" val="2295613845"/>
                    </a:ext>
                  </a:extLst>
                </a:gridCol>
                <a:gridCol w="1461468">
                  <a:extLst>
                    <a:ext uri="{9D8B030D-6E8A-4147-A177-3AD203B41FA5}">
                      <a16:colId xmlns:a16="http://schemas.microsoft.com/office/drawing/2014/main" val="1721994166"/>
                    </a:ext>
                  </a:extLst>
                </a:gridCol>
                <a:gridCol w="855033">
                  <a:extLst>
                    <a:ext uri="{9D8B030D-6E8A-4147-A177-3AD203B41FA5}">
                      <a16:colId xmlns:a16="http://schemas.microsoft.com/office/drawing/2014/main" val="1827560659"/>
                    </a:ext>
                  </a:extLst>
                </a:gridCol>
                <a:gridCol w="1340182">
                  <a:extLst>
                    <a:ext uri="{9D8B030D-6E8A-4147-A177-3AD203B41FA5}">
                      <a16:colId xmlns:a16="http://schemas.microsoft.com/office/drawing/2014/main" val="1605695576"/>
                    </a:ext>
                  </a:extLst>
                </a:gridCol>
                <a:gridCol w="2190914">
                  <a:extLst>
                    <a:ext uri="{9D8B030D-6E8A-4147-A177-3AD203B41FA5}">
                      <a16:colId xmlns:a16="http://schemas.microsoft.com/office/drawing/2014/main" val="4149922815"/>
                    </a:ext>
                  </a:extLst>
                </a:gridCol>
              </a:tblGrid>
              <a:tr h="785023">
                <a:tc>
                  <a:txBody>
                    <a:bodyPr/>
                    <a:lstStyle/>
                    <a:p>
                      <a:pPr marL="167640" marR="160655" algn="ctr">
                        <a:lnSpc>
                          <a:spcPts val="1350"/>
                        </a:lnSpc>
                        <a:spcAft>
                          <a:spcPts val="800"/>
                        </a:spcAft>
                      </a:pPr>
                      <a:r>
                        <a:rPr lang="en-US" sz="1600" b="1" dirty="0" err="1">
                          <a:effectLst/>
                          <a:latin typeface="Times New Roman" panose="02020603050405020304" pitchFamily="18" charset="0"/>
                          <a:ea typeface="Times New Roman" panose="02020603050405020304" pitchFamily="18" charset="0"/>
                          <a:cs typeface="Times New Roman" panose="02020603050405020304" pitchFamily="18" charset="0"/>
                        </a:rPr>
                        <a:t>Sr.No</a:t>
                      </a:r>
                      <a:endParaRPr lang="en-IN"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89535" algn="ctr">
                        <a:lnSpc>
                          <a:spcPts val="1350"/>
                        </a:lnSpc>
                        <a:spcAft>
                          <a:spcPts val="800"/>
                        </a:spcAft>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Field</a:t>
                      </a:r>
                      <a:r>
                        <a:rPr lang="en-US" sz="16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6530" algn="ctr">
                        <a:lnSpc>
                          <a:spcPts val="1350"/>
                        </a:lnSpc>
                        <a:spcAft>
                          <a:spcPts val="800"/>
                        </a:spcAft>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Data</a:t>
                      </a:r>
                      <a:r>
                        <a:rPr lang="en-US" sz="16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Type</a:t>
                      </a:r>
                      <a:endParaRPr lang="en-IN"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2085" marR="163830" algn="ctr">
                        <a:lnSpc>
                          <a:spcPts val="1350"/>
                        </a:lnSpc>
                        <a:spcAft>
                          <a:spcPts val="800"/>
                        </a:spcAft>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Size</a:t>
                      </a:r>
                      <a:endParaRPr lang="en-IN"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0805" marR="83820" algn="ctr">
                        <a:lnSpc>
                          <a:spcPts val="1350"/>
                        </a:lnSpc>
                        <a:spcAft>
                          <a:spcPts val="800"/>
                        </a:spcAft>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Constraints</a:t>
                      </a:r>
                      <a:endParaRPr lang="en-IN"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IN"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3196380"/>
                  </a:ext>
                </a:extLst>
              </a:tr>
              <a:tr h="837552">
                <a:tc>
                  <a:txBody>
                    <a:bodyPr/>
                    <a:lstStyle/>
                    <a:p>
                      <a:pPr marL="7620"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2710" marR="90805" algn="ctr">
                        <a:lnSpc>
                          <a:spcPts val="1350"/>
                        </a:lnSpc>
                        <a:spcAft>
                          <a:spcPts val="8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50"/>
                        </a:lnSpc>
                        <a:spcAft>
                          <a:spcPts val="8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Integer</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2075" marR="83820"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Primary</a:t>
                      </a:r>
                      <a:r>
                        <a:rPr lang="en-US" sz="1600" spc="-2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Key</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50"/>
                        </a:lnSpc>
                        <a:spcAft>
                          <a:spcPts val="8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Admin</a:t>
                      </a:r>
                      <a:r>
                        <a:rPr lang="en-US" sz="16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49685557"/>
                  </a:ext>
                </a:extLst>
              </a:tr>
              <a:tr h="837552">
                <a:tc>
                  <a:txBody>
                    <a:bodyPr/>
                    <a:lstStyle/>
                    <a:p>
                      <a:pPr marL="7620"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89535"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Uname</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6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Admin</a:t>
                      </a:r>
                      <a:r>
                        <a:rPr lang="en-US" sz="16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23460846"/>
                  </a:ext>
                </a:extLst>
              </a:tr>
              <a:tr h="837552">
                <a:tc>
                  <a:txBody>
                    <a:bodyPr/>
                    <a:lstStyle/>
                    <a:p>
                      <a:pPr marL="7620"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88265"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Password</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6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6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275" algn="ctr">
                        <a:lnSpc>
                          <a:spcPts val="1350"/>
                        </a:lnSpc>
                        <a:spcAft>
                          <a:spcPts val="8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Admin</a:t>
                      </a:r>
                      <a:r>
                        <a:rPr lang="en-US" sz="16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Password</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15778215"/>
                  </a:ext>
                </a:extLst>
              </a:tr>
            </a:tbl>
          </a:graphicData>
        </a:graphic>
      </p:graphicFrame>
    </p:spTree>
    <p:extLst>
      <p:ext uri="{BB962C8B-B14F-4D97-AF65-F5344CB8AC3E}">
        <p14:creationId xmlns:p14="http://schemas.microsoft.com/office/powerpoint/2010/main" val="13996355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147BD9-9F03-B69C-B680-009873602CB1}"/>
              </a:ext>
            </a:extLst>
          </p:cNvPr>
          <p:cNvSpPr>
            <a:spLocks noGrp="1"/>
          </p:cNvSpPr>
          <p:nvPr>
            <p:ph idx="1"/>
          </p:nvPr>
        </p:nvSpPr>
        <p:spPr>
          <a:xfrm>
            <a:off x="554477" y="1352551"/>
            <a:ext cx="10951723" cy="5369262"/>
          </a:xfrm>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Product Detail Table</a:t>
            </a:r>
          </a:p>
          <a:p>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Customer Table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graphicFrame>
        <p:nvGraphicFramePr>
          <p:cNvPr id="9" name="Table 8">
            <a:extLst>
              <a:ext uri="{FF2B5EF4-FFF2-40B4-BE49-F238E27FC236}">
                <a16:creationId xmlns:a16="http://schemas.microsoft.com/office/drawing/2014/main" id="{27089E1D-9F4D-1F65-2A6E-F9F6AA198C6B}"/>
              </a:ext>
            </a:extLst>
          </p:cNvPr>
          <p:cNvGraphicFramePr>
            <a:graphicFrameLocks noGrp="1"/>
          </p:cNvGraphicFramePr>
          <p:nvPr>
            <p:extLst>
              <p:ext uri="{D42A27DB-BD31-4B8C-83A1-F6EECF244321}">
                <p14:modId xmlns:p14="http://schemas.microsoft.com/office/powerpoint/2010/main" val="1720788178"/>
              </p:ext>
            </p:extLst>
          </p:nvPr>
        </p:nvGraphicFramePr>
        <p:xfrm>
          <a:off x="3093396" y="1692614"/>
          <a:ext cx="7752944" cy="2587177"/>
        </p:xfrm>
        <a:graphic>
          <a:graphicData uri="http://schemas.openxmlformats.org/drawingml/2006/table">
            <a:tbl>
              <a:tblPr firstRow="1" firstCol="1" lastRow="1" lastCol="1" bandRow="1" bandCol="1"/>
              <a:tblGrid>
                <a:gridCol w="913295">
                  <a:extLst>
                    <a:ext uri="{9D8B030D-6E8A-4147-A177-3AD203B41FA5}">
                      <a16:colId xmlns:a16="http://schemas.microsoft.com/office/drawing/2014/main" val="1537232279"/>
                    </a:ext>
                  </a:extLst>
                </a:gridCol>
                <a:gridCol w="1369539">
                  <a:extLst>
                    <a:ext uri="{9D8B030D-6E8A-4147-A177-3AD203B41FA5}">
                      <a16:colId xmlns:a16="http://schemas.microsoft.com/office/drawing/2014/main" val="1561669779"/>
                    </a:ext>
                  </a:extLst>
                </a:gridCol>
                <a:gridCol w="1367125">
                  <a:extLst>
                    <a:ext uri="{9D8B030D-6E8A-4147-A177-3AD203B41FA5}">
                      <a16:colId xmlns:a16="http://schemas.microsoft.com/office/drawing/2014/main" val="2108951266"/>
                    </a:ext>
                  </a:extLst>
                </a:gridCol>
                <a:gridCol w="799836">
                  <a:extLst>
                    <a:ext uri="{9D8B030D-6E8A-4147-A177-3AD203B41FA5}">
                      <a16:colId xmlns:a16="http://schemas.microsoft.com/office/drawing/2014/main" val="455065426"/>
                    </a:ext>
                  </a:extLst>
                </a:gridCol>
                <a:gridCol w="1253667">
                  <a:extLst>
                    <a:ext uri="{9D8B030D-6E8A-4147-A177-3AD203B41FA5}">
                      <a16:colId xmlns:a16="http://schemas.microsoft.com/office/drawing/2014/main" val="3772196275"/>
                    </a:ext>
                  </a:extLst>
                </a:gridCol>
                <a:gridCol w="2049482">
                  <a:extLst>
                    <a:ext uri="{9D8B030D-6E8A-4147-A177-3AD203B41FA5}">
                      <a16:colId xmlns:a16="http://schemas.microsoft.com/office/drawing/2014/main" val="3645417666"/>
                    </a:ext>
                  </a:extLst>
                </a:gridCol>
              </a:tblGrid>
              <a:tr h="291829">
                <a:tc>
                  <a:txBody>
                    <a:bodyPr/>
                    <a:lstStyle/>
                    <a:p>
                      <a:pPr marL="167640" marR="160655" algn="ctr">
                        <a:lnSpc>
                          <a:spcPts val="1350"/>
                        </a:lnSpc>
                        <a:spcAft>
                          <a:spcPts val="800"/>
                        </a:spcAft>
                      </a:pPr>
                      <a:r>
                        <a:rPr lang="en-US" sz="1400" b="1" dirty="0" err="1">
                          <a:effectLst/>
                          <a:latin typeface="Times New Roman" panose="02020603050405020304" pitchFamily="18" charset="0"/>
                          <a:ea typeface="Times New Roman" panose="02020603050405020304" pitchFamily="18" charset="0"/>
                          <a:cs typeface="Times New Roman" panose="02020603050405020304" pitchFamily="18" charset="0"/>
                        </a:rPr>
                        <a:t>Sr.No</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Field</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Data</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Type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2085" marR="163830" algn="ctr">
                        <a:lnSpc>
                          <a:spcPts val="1350"/>
                        </a:lnSpc>
                        <a:spcAft>
                          <a:spcPts val="800"/>
                        </a:spcAft>
                      </a:pPr>
                      <a:r>
                        <a:rPr lang="en-US" sz="1400" b="1">
                          <a:effectLst/>
                          <a:latin typeface="Times New Roman" panose="02020603050405020304" pitchFamily="18" charset="0"/>
                          <a:ea typeface="Times New Roman" panose="02020603050405020304" pitchFamily="18" charset="0"/>
                          <a:cs typeface="Times New Roman" panose="02020603050405020304" pitchFamily="18" charset="0"/>
                        </a:rPr>
                        <a:t>Size</a:t>
                      </a:r>
                      <a:endParaRPr lang="en-IN" sz="1400" b="1">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0805" marR="8382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Constraints</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1852"/>
                  </a:ext>
                </a:extLst>
              </a:tr>
              <a:tr h="382558">
                <a:tc>
                  <a:txBody>
                    <a:bodyPr/>
                    <a:lstStyle/>
                    <a:p>
                      <a:pPr marL="762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98450" algn="l">
                        <a:lnSpc>
                          <a:spcPts val="1365"/>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Prod_id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2075" marR="83185"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Primary</a:t>
                      </a:r>
                      <a:r>
                        <a:rPr lang="en-US" sz="1400" spc="-1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51197082"/>
                  </a:ext>
                </a:extLst>
              </a:tr>
              <a:tr h="382558">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87325" algn="l">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Prod_name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7081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55379618"/>
                  </a:ext>
                </a:extLst>
              </a:tr>
              <a:tr h="382558">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60350" algn="l">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Prod_qty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Integer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700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Quantity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86501575"/>
                  </a:ext>
                </a:extLst>
              </a:tr>
              <a:tr h="382558">
                <a:tc>
                  <a:txBody>
                    <a:bodyPr/>
                    <a:lstStyle/>
                    <a:p>
                      <a:pPr marL="762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43205" algn="l">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Prod_price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Integer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Price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50252248"/>
                  </a:ext>
                </a:extLst>
              </a:tr>
              <a:tr h="382558">
                <a:tc>
                  <a:txBody>
                    <a:bodyPr/>
                    <a:lstStyle/>
                    <a:p>
                      <a:pPr marL="762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43205" algn="l">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Prod_desc</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200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 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Product Description</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7242025"/>
                  </a:ext>
                </a:extLst>
              </a:tr>
              <a:tr h="382558">
                <a:tc>
                  <a:txBody>
                    <a:bodyPr/>
                    <a:lstStyle/>
                    <a:p>
                      <a:pPr marL="76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6</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08915" algn="l">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Seller_id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Seller</a:t>
                      </a:r>
                      <a:r>
                        <a:rPr lang="en-US" sz="1400"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51839873"/>
                  </a:ext>
                </a:extLst>
              </a:tr>
            </a:tbl>
          </a:graphicData>
        </a:graphic>
      </p:graphicFrame>
      <p:graphicFrame>
        <p:nvGraphicFramePr>
          <p:cNvPr id="11" name="Table 10">
            <a:extLst>
              <a:ext uri="{FF2B5EF4-FFF2-40B4-BE49-F238E27FC236}">
                <a16:creationId xmlns:a16="http://schemas.microsoft.com/office/drawing/2014/main" id="{382DC1C6-CAD9-4B19-7BBF-7F298C31E243}"/>
              </a:ext>
            </a:extLst>
          </p:cNvPr>
          <p:cNvGraphicFramePr>
            <a:graphicFrameLocks noGrp="1"/>
          </p:cNvGraphicFramePr>
          <p:nvPr>
            <p:extLst>
              <p:ext uri="{D42A27DB-BD31-4B8C-83A1-F6EECF244321}">
                <p14:modId xmlns:p14="http://schemas.microsoft.com/office/powerpoint/2010/main" val="2630877410"/>
              </p:ext>
            </p:extLst>
          </p:nvPr>
        </p:nvGraphicFramePr>
        <p:xfrm>
          <a:off x="3093390" y="4357991"/>
          <a:ext cx="7752945" cy="2130345"/>
        </p:xfrm>
        <a:graphic>
          <a:graphicData uri="http://schemas.openxmlformats.org/drawingml/2006/table">
            <a:tbl>
              <a:tblPr firstRow="1" firstCol="1" lastRow="1" lastCol="1" bandRow="1" bandCol="1"/>
              <a:tblGrid>
                <a:gridCol w="913293">
                  <a:extLst>
                    <a:ext uri="{9D8B030D-6E8A-4147-A177-3AD203B41FA5}">
                      <a16:colId xmlns:a16="http://schemas.microsoft.com/office/drawing/2014/main" val="3681000974"/>
                    </a:ext>
                  </a:extLst>
                </a:gridCol>
                <a:gridCol w="1369539">
                  <a:extLst>
                    <a:ext uri="{9D8B030D-6E8A-4147-A177-3AD203B41FA5}">
                      <a16:colId xmlns:a16="http://schemas.microsoft.com/office/drawing/2014/main" val="3984035793"/>
                    </a:ext>
                  </a:extLst>
                </a:gridCol>
                <a:gridCol w="1367125">
                  <a:extLst>
                    <a:ext uri="{9D8B030D-6E8A-4147-A177-3AD203B41FA5}">
                      <a16:colId xmlns:a16="http://schemas.microsoft.com/office/drawing/2014/main" val="309770589"/>
                    </a:ext>
                  </a:extLst>
                </a:gridCol>
                <a:gridCol w="799837">
                  <a:extLst>
                    <a:ext uri="{9D8B030D-6E8A-4147-A177-3AD203B41FA5}">
                      <a16:colId xmlns:a16="http://schemas.microsoft.com/office/drawing/2014/main" val="1693080849"/>
                    </a:ext>
                  </a:extLst>
                </a:gridCol>
                <a:gridCol w="1253668">
                  <a:extLst>
                    <a:ext uri="{9D8B030D-6E8A-4147-A177-3AD203B41FA5}">
                      <a16:colId xmlns:a16="http://schemas.microsoft.com/office/drawing/2014/main" val="2385306530"/>
                    </a:ext>
                  </a:extLst>
                </a:gridCol>
                <a:gridCol w="2049483">
                  <a:extLst>
                    <a:ext uri="{9D8B030D-6E8A-4147-A177-3AD203B41FA5}">
                      <a16:colId xmlns:a16="http://schemas.microsoft.com/office/drawing/2014/main" val="989477499"/>
                    </a:ext>
                  </a:extLst>
                </a:gridCol>
              </a:tblGrid>
              <a:tr h="304335">
                <a:tc>
                  <a:txBody>
                    <a:bodyPr/>
                    <a:lstStyle/>
                    <a:p>
                      <a:pPr marL="167640" marR="160655" algn="ctr">
                        <a:lnSpc>
                          <a:spcPts val="1365"/>
                        </a:lnSpc>
                        <a:spcAft>
                          <a:spcPts val="800"/>
                        </a:spcAft>
                      </a:pPr>
                      <a:r>
                        <a:rPr lang="en-US" sz="1400" b="1" dirty="0" err="1">
                          <a:effectLst/>
                          <a:latin typeface="Times New Roman" panose="02020603050405020304" pitchFamily="18" charset="0"/>
                          <a:ea typeface="Times New Roman" panose="02020603050405020304" pitchFamily="18" charset="0"/>
                          <a:cs typeface="Times New Roman" panose="02020603050405020304" pitchFamily="18" charset="0"/>
                        </a:rPr>
                        <a:t>Sr.No</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76530" algn="ctr">
                        <a:lnSpc>
                          <a:spcPts val="1365"/>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Field</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6530" algn="ctr">
                        <a:lnSpc>
                          <a:spcPts val="1365"/>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Data</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Type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2085" marR="163830" algn="ctr">
                        <a:lnSpc>
                          <a:spcPts val="1365"/>
                        </a:lnSpc>
                        <a:spcAft>
                          <a:spcPts val="800"/>
                        </a:spcAft>
                      </a:pPr>
                      <a:r>
                        <a:rPr lang="en-US" sz="1400" b="1">
                          <a:effectLst/>
                          <a:latin typeface="Times New Roman" panose="02020603050405020304" pitchFamily="18" charset="0"/>
                          <a:ea typeface="Times New Roman" panose="02020603050405020304" pitchFamily="18" charset="0"/>
                          <a:cs typeface="Times New Roman" panose="02020603050405020304" pitchFamily="18" charset="0"/>
                        </a:rPr>
                        <a:t>Size</a:t>
                      </a:r>
                      <a:endParaRPr lang="en-IN" sz="1400" b="1">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0805" marR="83820" algn="ctr">
                        <a:lnSpc>
                          <a:spcPts val="1365"/>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Constraints</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65"/>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77685897"/>
                  </a:ext>
                </a:extLst>
              </a:tr>
              <a:tr h="304335">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88900" algn="ctr">
                        <a:lnSpc>
                          <a:spcPts val="1350"/>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207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Primary</a:t>
                      </a:r>
                      <a:r>
                        <a:rPr lang="en-US" sz="1400" spc="-2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27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Customer</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2317192"/>
                  </a:ext>
                </a:extLst>
              </a:tr>
              <a:tr h="304335">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86385" algn="ctr">
                        <a:lnSpc>
                          <a:spcPts val="1350"/>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C_name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Customer</a:t>
                      </a:r>
                      <a:r>
                        <a:rPr lang="en-US" sz="1400"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2157706"/>
                  </a:ext>
                </a:extLst>
              </a:tr>
              <a:tr h="304335">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2479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C_contact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7018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Customer</a:t>
                      </a:r>
                      <a:r>
                        <a:rPr lang="en-US" sz="1400"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Contact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81621401"/>
                  </a:ext>
                </a:extLst>
              </a:tr>
              <a:tr h="304335">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81305" algn="ctr">
                        <a:lnSpc>
                          <a:spcPts val="1350"/>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C_email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91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Customer</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Email</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38323042"/>
                  </a:ext>
                </a:extLst>
              </a:tr>
              <a:tr h="304335">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1717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C_address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7018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Customer</a:t>
                      </a:r>
                      <a:r>
                        <a:rPr lang="en-US" sz="14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Address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3252835"/>
                  </a:ext>
                </a:extLst>
              </a:tr>
              <a:tr h="304335">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6</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1717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C_Gender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 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7018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Customer Gender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22296092"/>
                  </a:ext>
                </a:extLst>
              </a:tr>
            </a:tbl>
          </a:graphicData>
        </a:graphic>
      </p:graphicFrame>
    </p:spTree>
    <p:extLst>
      <p:ext uri="{BB962C8B-B14F-4D97-AF65-F5344CB8AC3E}">
        <p14:creationId xmlns:p14="http://schemas.microsoft.com/office/powerpoint/2010/main" val="1324424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FC6D65-A73A-DD81-75F0-05B3F06691B0}"/>
              </a:ext>
            </a:extLst>
          </p:cNvPr>
          <p:cNvSpPr>
            <a:spLocks noGrp="1"/>
          </p:cNvSpPr>
          <p:nvPr>
            <p:ph idx="1"/>
          </p:nvPr>
        </p:nvSpPr>
        <p:spPr/>
        <p:txBody>
          <a:bodyPr/>
          <a:lstStyle/>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Seller</a:t>
            </a:r>
            <a:r>
              <a:rPr lang="en-US" sz="18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Table</a:t>
            </a:r>
          </a:p>
          <a:p>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Payment</a:t>
            </a:r>
            <a:r>
              <a:rPr lang="en-US" sz="1800" b="1"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Table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graphicFrame>
        <p:nvGraphicFramePr>
          <p:cNvPr id="5" name="Table 4">
            <a:extLst>
              <a:ext uri="{FF2B5EF4-FFF2-40B4-BE49-F238E27FC236}">
                <a16:creationId xmlns:a16="http://schemas.microsoft.com/office/drawing/2014/main" id="{D8233D2B-6D2C-8BF8-363C-FAC2BA129E22}"/>
              </a:ext>
            </a:extLst>
          </p:cNvPr>
          <p:cNvGraphicFramePr>
            <a:graphicFrameLocks noGrp="1"/>
          </p:cNvGraphicFramePr>
          <p:nvPr>
            <p:extLst>
              <p:ext uri="{D42A27DB-BD31-4B8C-83A1-F6EECF244321}">
                <p14:modId xmlns:p14="http://schemas.microsoft.com/office/powerpoint/2010/main" val="2287075786"/>
              </p:ext>
            </p:extLst>
          </p:nvPr>
        </p:nvGraphicFramePr>
        <p:xfrm>
          <a:off x="2558374" y="1235413"/>
          <a:ext cx="8229600" cy="2587557"/>
        </p:xfrm>
        <a:graphic>
          <a:graphicData uri="http://schemas.openxmlformats.org/drawingml/2006/table">
            <a:tbl>
              <a:tblPr firstRow="1" firstCol="1" lastRow="1" lastCol="1" bandRow="1" bandCol="1"/>
              <a:tblGrid>
                <a:gridCol w="969444">
                  <a:extLst>
                    <a:ext uri="{9D8B030D-6E8A-4147-A177-3AD203B41FA5}">
                      <a16:colId xmlns:a16="http://schemas.microsoft.com/office/drawing/2014/main" val="3754278950"/>
                    </a:ext>
                  </a:extLst>
                </a:gridCol>
                <a:gridCol w="1453738">
                  <a:extLst>
                    <a:ext uri="{9D8B030D-6E8A-4147-A177-3AD203B41FA5}">
                      <a16:colId xmlns:a16="http://schemas.microsoft.com/office/drawing/2014/main" val="3664223748"/>
                    </a:ext>
                  </a:extLst>
                </a:gridCol>
                <a:gridCol w="1451178">
                  <a:extLst>
                    <a:ext uri="{9D8B030D-6E8A-4147-A177-3AD203B41FA5}">
                      <a16:colId xmlns:a16="http://schemas.microsoft.com/office/drawing/2014/main" val="847547254"/>
                    </a:ext>
                  </a:extLst>
                </a:gridCol>
                <a:gridCol w="849011">
                  <a:extLst>
                    <a:ext uri="{9D8B030D-6E8A-4147-A177-3AD203B41FA5}">
                      <a16:colId xmlns:a16="http://schemas.microsoft.com/office/drawing/2014/main" val="188021993"/>
                    </a:ext>
                  </a:extLst>
                </a:gridCol>
                <a:gridCol w="1330743">
                  <a:extLst>
                    <a:ext uri="{9D8B030D-6E8A-4147-A177-3AD203B41FA5}">
                      <a16:colId xmlns:a16="http://schemas.microsoft.com/office/drawing/2014/main" val="3415041634"/>
                    </a:ext>
                  </a:extLst>
                </a:gridCol>
                <a:gridCol w="2175486">
                  <a:extLst>
                    <a:ext uri="{9D8B030D-6E8A-4147-A177-3AD203B41FA5}">
                      <a16:colId xmlns:a16="http://schemas.microsoft.com/office/drawing/2014/main" val="653284244"/>
                    </a:ext>
                  </a:extLst>
                </a:gridCol>
              </a:tblGrid>
              <a:tr h="496074">
                <a:tc>
                  <a:txBody>
                    <a:bodyPr/>
                    <a:lstStyle/>
                    <a:p>
                      <a:pPr marL="167640" marR="160655" algn="ctr">
                        <a:lnSpc>
                          <a:spcPts val="1350"/>
                        </a:lnSpc>
                        <a:spcAft>
                          <a:spcPts val="800"/>
                        </a:spcAft>
                      </a:pPr>
                      <a:r>
                        <a:rPr lang="en-US" sz="1400" b="1" dirty="0" err="1">
                          <a:effectLst/>
                          <a:latin typeface="Times New Roman" panose="02020603050405020304" pitchFamily="18" charset="0"/>
                          <a:ea typeface="Times New Roman" panose="02020603050405020304" pitchFamily="18" charset="0"/>
                          <a:cs typeface="Times New Roman" panose="02020603050405020304" pitchFamily="18" charset="0"/>
                        </a:rPr>
                        <a:t>Sr.No</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89535"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Field</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Data</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Type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2085" marR="1638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Size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0805" marR="83820" algn="ctr">
                        <a:lnSpc>
                          <a:spcPts val="1350"/>
                        </a:lnSpc>
                        <a:spcAft>
                          <a:spcPts val="800"/>
                        </a:spcAft>
                      </a:pPr>
                      <a:r>
                        <a:rPr lang="en-US" sz="1400" b="1">
                          <a:effectLst/>
                          <a:latin typeface="Times New Roman" panose="02020603050405020304" pitchFamily="18" charset="0"/>
                          <a:ea typeface="Times New Roman" panose="02020603050405020304" pitchFamily="18" charset="0"/>
                          <a:cs typeface="Times New Roman" panose="02020603050405020304" pitchFamily="18" charset="0"/>
                        </a:rPr>
                        <a:t>Constraints</a:t>
                      </a:r>
                      <a:endParaRPr lang="en-IN" sz="1400" b="1">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3555252"/>
                  </a:ext>
                </a:extLst>
              </a:tr>
              <a:tr h="496074">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52070" algn="ctr">
                        <a:lnSpc>
                          <a:spcPts val="1350"/>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Seller_id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207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Primary</a:t>
                      </a:r>
                      <a:r>
                        <a:rPr lang="en-US" sz="14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Key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Seller</a:t>
                      </a:r>
                      <a:r>
                        <a:rPr lang="en-US" sz="1400"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157432"/>
                  </a:ext>
                </a:extLst>
              </a:tr>
              <a:tr h="496074">
                <a:tc>
                  <a:txBody>
                    <a:bodyPr/>
                    <a:lstStyle/>
                    <a:p>
                      <a:pPr marL="762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90805" algn="ctr">
                        <a:lnSpc>
                          <a:spcPts val="1365"/>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Seller_name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Seller</a:t>
                      </a:r>
                      <a:r>
                        <a:rPr lang="en-US" sz="1400"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73437"/>
                  </a:ext>
                </a:extLst>
              </a:tr>
              <a:tr h="366740">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8890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Contact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7018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Seller</a:t>
                      </a:r>
                      <a:r>
                        <a:rPr lang="en-US" sz="1400" spc="-1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Contact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74746447"/>
                  </a:ext>
                </a:extLst>
              </a:tr>
              <a:tr h="364968">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8890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Email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Seller</a:t>
                      </a:r>
                      <a:r>
                        <a:rPr lang="en-US" sz="1400"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Email</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07582432"/>
                  </a:ext>
                </a:extLst>
              </a:tr>
              <a:tr h="367627">
                <a:tc>
                  <a:txBody>
                    <a:bodyPr/>
                    <a:lstStyle/>
                    <a:p>
                      <a:pPr marL="762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345" marR="90805"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Address</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Seller</a:t>
                      </a:r>
                      <a:r>
                        <a:rPr lang="en-US" sz="14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Address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49609682"/>
                  </a:ext>
                </a:extLst>
              </a:tr>
            </a:tbl>
          </a:graphicData>
        </a:graphic>
      </p:graphicFrame>
      <p:graphicFrame>
        <p:nvGraphicFramePr>
          <p:cNvPr id="7" name="Table 6">
            <a:extLst>
              <a:ext uri="{FF2B5EF4-FFF2-40B4-BE49-F238E27FC236}">
                <a16:creationId xmlns:a16="http://schemas.microsoft.com/office/drawing/2014/main" id="{630AF883-A2EB-9CFE-358D-8849C967647F}"/>
              </a:ext>
            </a:extLst>
          </p:cNvPr>
          <p:cNvGraphicFramePr>
            <a:graphicFrameLocks noGrp="1"/>
          </p:cNvGraphicFramePr>
          <p:nvPr>
            <p:extLst>
              <p:ext uri="{D42A27DB-BD31-4B8C-83A1-F6EECF244321}">
                <p14:modId xmlns:p14="http://schemas.microsoft.com/office/powerpoint/2010/main" val="2100672483"/>
              </p:ext>
            </p:extLst>
          </p:nvPr>
        </p:nvGraphicFramePr>
        <p:xfrm>
          <a:off x="2558373" y="4105072"/>
          <a:ext cx="8229601" cy="2412459"/>
        </p:xfrm>
        <a:graphic>
          <a:graphicData uri="http://schemas.openxmlformats.org/drawingml/2006/table">
            <a:tbl>
              <a:tblPr firstRow="1" firstCol="1" lastRow="1" lastCol="1" bandRow="1" bandCol="1"/>
              <a:tblGrid>
                <a:gridCol w="969444">
                  <a:extLst>
                    <a:ext uri="{9D8B030D-6E8A-4147-A177-3AD203B41FA5}">
                      <a16:colId xmlns:a16="http://schemas.microsoft.com/office/drawing/2014/main" val="1716574242"/>
                    </a:ext>
                  </a:extLst>
                </a:gridCol>
                <a:gridCol w="1453739">
                  <a:extLst>
                    <a:ext uri="{9D8B030D-6E8A-4147-A177-3AD203B41FA5}">
                      <a16:colId xmlns:a16="http://schemas.microsoft.com/office/drawing/2014/main" val="2033757379"/>
                    </a:ext>
                  </a:extLst>
                </a:gridCol>
                <a:gridCol w="1451178">
                  <a:extLst>
                    <a:ext uri="{9D8B030D-6E8A-4147-A177-3AD203B41FA5}">
                      <a16:colId xmlns:a16="http://schemas.microsoft.com/office/drawing/2014/main" val="2649082332"/>
                    </a:ext>
                  </a:extLst>
                </a:gridCol>
                <a:gridCol w="849011">
                  <a:extLst>
                    <a:ext uri="{9D8B030D-6E8A-4147-A177-3AD203B41FA5}">
                      <a16:colId xmlns:a16="http://schemas.microsoft.com/office/drawing/2014/main" val="1520285528"/>
                    </a:ext>
                  </a:extLst>
                </a:gridCol>
                <a:gridCol w="1330744">
                  <a:extLst>
                    <a:ext uri="{9D8B030D-6E8A-4147-A177-3AD203B41FA5}">
                      <a16:colId xmlns:a16="http://schemas.microsoft.com/office/drawing/2014/main" val="3108230614"/>
                    </a:ext>
                  </a:extLst>
                </a:gridCol>
                <a:gridCol w="2175485">
                  <a:extLst>
                    <a:ext uri="{9D8B030D-6E8A-4147-A177-3AD203B41FA5}">
                      <a16:colId xmlns:a16="http://schemas.microsoft.com/office/drawing/2014/main" val="3286076672"/>
                    </a:ext>
                  </a:extLst>
                </a:gridCol>
              </a:tblGrid>
              <a:tr h="420603">
                <a:tc>
                  <a:txBody>
                    <a:bodyPr/>
                    <a:lstStyle/>
                    <a:p>
                      <a:pPr marL="167640" marR="160655" algn="ctr">
                        <a:lnSpc>
                          <a:spcPts val="1350"/>
                        </a:lnSpc>
                        <a:spcAft>
                          <a:spcPts val="800"/>
                        </a:spcAft>
                      </a:pPr>
                      <a:r>
                        <a:rPr lang="en-US" sz="1400" b="1" dirty="0" err="1">
                          <a:effectLst/>
                          <a:latin typeface="Times New Roman" panose="02020603050405020304" pitchFamily="18" charset="0"/>
                          <a:ea typeface="Times New Roman" panose="02020603050405020304" pitchFamily="18" charset="0"/>
                          <a:cs typeface="Times New Roman" panose="02020603050405020304" pitchFamily="18" charset="0"/>
                        </a:rPr>
                        <a:t>Sr.No</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Field</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Data</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Type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2085" marR="1638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Size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0805" marR="8382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Constraints</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36925378"/>
                  </a:ext>
                </a:extLst>
              </a:tr>
              <a:tr h="420603">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61925" algn="ctr">
                        <a:lnSpc>
                          <a:spcPts val="1350"/>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Payment_id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207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Primary</a:t>
                      </a:r>
                      <a:r>
                        <a:rPr lang="en-US" sz="1400" spc="-2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7018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Purchase</a:t>
                      </a:r>
                      <a:r>
                        <a:rPr lang="en-US" sz="1400" spc="-1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9895936"/>
                  </a:ext>
                </a:extLst>
              </a:tr>
              <a:tr h="420603">
                <a:tc>
                  <a:txBody>
                    <a:bodyPr/>
                    <a:lstStyle/>
                    <a:p>
                      <a:pPr marL="7620" algn="ctr">
                        <a:lnSpc>
                          <a:spcPts val="135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08915" algn="ctr">
                        <a:lnSpc>
                          <a:spcPts val="1355"/>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Order_id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Seller</a:t>
                      </a:r>
                      <a:r>
                        <a:rPr lang="en-US" sz="1400"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82372935"/>
                  </a:ext>
                </a:extLst>
              </a:tr>
              <a:tr h="420603">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98450" algn="l">
                        <a:lnSpc>
                          <a:spcPts val="1350"/>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Prod_id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27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54227063"/>
                  </a:ext>
                </a:extLst>
              </a:tr>
              <a:tr h="309444">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19075" algn="ctr">
                        <a:lnSpc>
                          <a:spcPts val="1350"/>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Order_qty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Integer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700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Order</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Quantity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45612916"/>
                  </a:ext>
                </a:extLst>
              </a:tr>
              <a:tr h="420603">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43205" algn="l">
                        <a:lnSpc>
                          <a:spcPts val="1365"/>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Prod_price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Integer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6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6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Price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12363948"/>
                  </a:ext>
                </a:extLst>
              </a:tr>
            </a:tbl>
          </a:graphicData>
        </a:graphic>
      </p:graphicFrame>
    </p:spTree>
    <p:extLst>
      <p:ext uri="{BB962C8B-B14F-4D97-AF65-F5344CB8AC3E}">
        <p14:creationId xmlns:p14="http://schemas.microsoft.com/office/powerpoint/2010/main" val="34408534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FAD02C-B1C2-0025-18A3-A26577344DB7}"/>
              </a:ext>
            </a:extLst>
          </p:cNvPr>
          <p:cNvSpPr>
            <a:spLocks noGrp="1"/>
          </p:cNvSpPr>
          <p:nvPr>
            <p:ph idx="1"/>
          </p:nvPr>
        </p:nvSpPr>
        <p:spPr>
          <a:xfrm>
            <a:off x="651753" y="1478604"/>
            <a:ext cx="10854447" cy="4740081"/>
          </a:xfrm>
        </p:spPr>
        <p:txBody>
          <a:bodyPr/>
          <a:lstStyle/>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Order Table</a:t>
            </a:r>
          </a:p>
          <a:p>
            <a:endParaRPr lang="en-US" sz="1800" b="1"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b="1"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b="1"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b="1"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Review table</a:t>
            </a:r>
            <a:endParaRPr lang="en-IN" sz="1800" b="1" dirty="0">
              <a:latin typeface="Times New Roman" panose="02020603050405020304" pitchFamily="18" charset="0"/>
              <a:cs typeface="Times New Roman" panose="02020603050405020304" pitchFamily="18" charset="0"/>
            </a:endParaRPr>
          </a:p>
          <a:p>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graphicFrame>
        <p:nvGraphicFramePr>
          <p:cNvPr id="5" name="Table 4">
            <a:extLst>
              <a:ext uri="{FF2B5EF4-FFF2-40B4-BE49-F238E27FC236}">
                <a16:creationId xmlns:a16="http://schemas.microsoft.com/office/drawing/2014/main" id="{07338277-6DE9-40CE-81B5-CAB6C7C3FFB0}"/>
              </a:ext>
            </a:extLst>
          </p:cNvPr>
          <p:cNvGraphicFramePr>
            <a:graphicFrameLocks noGrp="1"/>
          </p:cNvGraphicFramePr>
          <p:nvPr>
            <p:extLst>
              <p:ext uri="{D42A27DB-BD31-4B8C-83A1-F6EECF244321}">
                <p14:modId xmlns:p14="http://schemas.microsoft.com/office/powerpoint/2010/main" val="2028692650"/>
              </p:ext>
            </p:extLst>
          </p:nvPr>
        </p:nvGraphicFramePr>
        <p:xfrm>
          <a:off x="2324910" y="1186774"/>
          <a:ext cx="9387191" cy="3037749"/>
        </p:xfrm>
        <a:graphic>
          <a:graphicData uri="http://schemas.openxmlformats.org/drawingml/2006/table">
            <a:tbl>
              <a:tblPr firstRow="1" firstCol="1" lastRow="1" lastCol="1" bandRow="1" bandCol="1"/>
              <a:tblGrid>
                <a:gridCol w="1105809">
                  <a:extLst>
                    <a:ext uri="{9D8B030D-6E8A-4147-A177-3AD203B41FA5}">
                      <a16:colId xmlns:a16="http://schemas.microsoft.com/office/drawing/2014/main" val="4233792673"/>
                    </a:ext>
                  </a:extLst>
                </a:gridCol>
                <a:gridCol w="1658224">
                  <a:extLst>
                    <a:ext uri="{9D8B030D-6E8A-4147-A177-3AD203B41FA5}">
                      <a16:colId xmlns:a16="http://schemas.microsoft.com/office/drawing/2014/main" val="419793459"/>
                    </a:ext>
                  </a:extLst>
                </a:gridCol>
                <a:gridCol w="1655303">
                  <a:extLst>
                    <a:ext uri="{9D8B030D-6E8A-4147-A177-3AD203B41FA5}">
                      <a16:colId xmlns:a16="http://schemas.microsoft.com/office/drawing/2014/main" val="783901631"/>
                    </a:ext>
                  </a:extLst>
                </a:gridCol>
                <a:gridCol w="968434">
                  <a:extLst>
                    <a:ext uri="{9D8B030D-6E8A-4147-A177-3AD203B41FA5}">
                      <a16:colId xmlns:a16="http://schemas.microsoft.com/office/drawing/2014/main" val="3306993933"/>
                    </a:ext>
                  </a:extLst>
                </a:gridCol>
                <a:gridCol w="1517928">
                  <a:extLst>
                    <a:ext uri="{9D8B030D-6E8A-4147-A177-3AD203B41FA5}">
                      <a16:colId xmlns:a16="http://schemas.microsoft.com/office/drawing/2014/main" val="2770084294"/>
                    </a:ext>
                  </a:extLst>
                </a:gridCol>
                <a:gridCol w="2481493">
                  <a:extLst>
                    <a:ext uri="{9D8B030D-6E8A-4147-A177-3AD203B41FA5}">
                      <a16:colId xmlns:a16="http://schemas.microsoft.com/office/drawing/2014/main" val="255163578"/>
                    </a:ext>
                  </a:extLst>
                </a:gridCol>
              </a:tblGrid>
              <a:tr h="347739">
                <a:tc>
                  <a:txBody>
                    <a:bodyPr/>
                    <a:lstStyle/>
                    <a:p>
                      <a:pPr marL="167640" marR="160655" algn="ctr">
                        <a:lnSpc>
                          <a:spcPts val="1350"/>
                        </a:lnSpc>
                        <a:spcAft>
                          <a:spcPts val="800"/>
                        </a:spcAft>
                      </a:pPr>
                      <a:r>
                        <a:rPr lang="en-US" sz="1400" b="1" dirty="0" err="1">
                          <a:effectLst/>
                          <a:latin typeface="Times New Roman" panose="02020603050405020304" pitchFamily="18" charset="0"/>
                          <a:ea typeface="Times New Roman" panose="02020603050405020304" pitchFamily="18" charset="0"/>
                          <a:cs typeface="Times New Roman" panose="02020603050405020304" pitchFamily="18" charset="0"/>
                        </a:rPr>
                        <a:t>Sr.No</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Field</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Data</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Type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2085" marR="1638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Size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0805" marR="8382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Constraints</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85949840"/>
                  </a:ext>
                </a:extLst>
              </a:tr>
              <a:tr h="347739">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051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Order_id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2075" marR="8318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Primary</a:t>
                      </a:r>
                      <a:r>
                        <a:rPr lang="en-US" sz="1400" spc="-2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Order</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928126"/>
                  </a:ext>
                </a:extLst>
              </a:tr>
              <a:tr h="347739">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90170" algn="ctr">
                        <a:lnSpc>
                          <a:spcPts val="1350"/>
                        </a:lnSpc>
                        <a:spcAft>
                          <a:spcPts val="800"/>
                        </a:spcAft>
                      </a:pP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27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Customer</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9957820"/>
                  </a:ext>
                </a:extLst>
              </a:tr>
              <a:tr h="347739">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9845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Prod_id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27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50665701"/>
                  </a:ext>
                </a:extLst>
              </a:tr>
              <a:tr h="347739">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8732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Prod_name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7081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05866305"/>
                  </a:ext>
                </a:extLst>
              </a:tr>
              <a:tr h="255837">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7241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Quantity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Integer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700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Quantity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02342126"/>
                  </a:ext>
                </a:extLst>
              </a:tr>
              <a:tr h="347739">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6</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4320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Prod_price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Integer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Price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20587347"/>
                  </a:ext>
                </a:extLst>
              </a:tr>
              <a:tr h="347739">
                <a:tc>
                  <a:txBody>
                    <a:bodyPr/>
                    <a:lstStyle/>
                    <a:p>
                      <a:pPr marL="7620" algn="ctr">
                        <a:lnSpc>
                          <a:spcPts val="135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7</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19710" algn="ctr">
                        <a:lnSpc>
                          <a:spcPts val="135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Total_amt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5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Integer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5"/>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910" algn="ctr">
                        <a:lnSpc>
                          <a:spcPts val="1355"/>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Total</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Amount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11670671"/>
                  </a:ext>
                </a:extLst>
              </a:tr>
              <a:tr h="347739">
                <a:tc>
                  <a:txBody>
                    <a:bodyPr/>
                    <a:lstStyle/>
                    <a:p>
                      <a:pPr marL="76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8</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0447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Order date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Timestamp</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91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Current</a:t>
                      </a:r>
                      <a:r>
                        <a:rPr lang="en-US" sz="1400"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Timestamp</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8046976"/>
                  </a:ext>
                </a:extLst>
              </a:tr>
            </a:tbl>
          </a:graphicData>
        </a:graphic>
      </p:graphicFrame>
      <p:graphicFrame>
        <p:nvGraphicFramePr>
          <p:cNvPr id="7" name="Table 6">
            <a:extLst>
              <a:ext uri="{FF2B5EF4-FFF2-40B4-BE49-F238E27FC236}">
                <a16:creationId xmlns:a16="http://schemas.microsoft.com/office/drawing/2014/main" id="{A5C0154E-7958-5668-EC9B-050455F330E4}"/>
              </a:ext>
            </a:extLst>
          </p:cNvPr>
          <p:cNvGraphicFramePr>
            <a:graphicFrameLocks noGrp="1"/>
          </p:cNvGraphicFramePr>
          <p:nvPr>
            <p:extLst>
              <p:ext uri="{D42A27DB-BD31-4B8C-83A1-F6EECF244321}">
                <p14:modId xmlns:p14="http://schemas.microsoft.com/office/powerpoint/2010/main" val="1120577313"/>
              </p:ext>
            </p:extLst>
          </p:nvPr>
        </p:nvGraphicFramePr>
        <p:xfrm>
          <a:off x="2324911" y="4610911"/>
          <a:ext cx="9387192" cy="1994165"/>
        </p:xfrm>
        <a:graphic>
          <a:graphicData uri="http://schemas.openxmlformats.org/drawingml/2006/table">
            <a:tbl>
              <a:tblPr firstRow="1" firstCol="1" lastRow="1" lastCol="1" bandRow="1" bandCol="1"/>
              <a:tblGrid>
                <a:gridCol w="1105809">
                  <a:extLst>
                    <a:ext uri="{9D8B030D-6E8A-4147-A177-3AD203B41FA5}">
                      <a16:colId xmlns:a16="http://schemas.microsoft.com/office/drawing/2014/main" val="3232417656"/>
                    </a:ext>
                  </a:extLst>
                </a:gridCol>
                <a:gridCol w="1658225">
                  <a:extLst>
                    <a:ext uri="{9D8B030D-6E8A-4147-A177-3AD203B41FA5}">
                      <a16:colId xmlns:a16="http://schemas.microsoft.com/office/drawing/2014/main" val="2589502956"/>
                    </a:ext>
                  </a:extLst>
                </a:gridCol>
                <a:gridCol w="1655303">
                  <a:extLst>
                    <a:ext uri="{9D8B030D-6E8A-4147-A177-3AD203B41FA5}">
                      <a16:colId xmlns:a16="http://schemas.microsoft.com/office/drawing/2014/main" val="91558056"/>
                    </a:ext>
                  </a:extLst>
                </a:gridCol>
                <a:gridCol w="968434">
                  <a:extLst>
                    <a:ext uri="{9D8B030D-6E8A-4147-A177-3AD203B41FA5}">
                      <a16:colId xmlns:a16="http://schemas.microsoft.com/office/drawing/2014/main" val="1849297550"/>
                    </a:ext>
                  </a:extLst>
                </a:gridCol>
                <a:gridCol w="1517928">
                  <a:extLst>
                    <a:ext uri="{9D8B030D-6E8A-4147-A177-3AD203B41FA5}">
                      <a16:colId xmlns:a16="http://schemas.microsoft.com/office/drawing/2014/main" val="4196844031"/>
                    </a:ext>
                  </a:extLst>
                </a:gridCol>
                <a:gridCol w="2481493">
                  <a:extLst>
                    <a:ext uri="{9D8B030D-6E8A-4147-A177-3AD203B41FA5}">
                      <a16:colId xmlns:a16="http://schemas.microsoft.com/office/drawing/2014/main" val="538359424"/>
                    </a:ext>
                  </a:extLst>
                </a:gridCol>
              </a:tblGrid>
              <a:tr h="398833">
                <a:tc>
                  <a:txBody>
                    <a:bodyPr/>
                    <a:lstStyle/>
                    <a:p>
                      <a:pPr marL="167640" marR="160655" algn="ctr">
                        <a:lnSpc>
                          <a:spcPts val="1350"/>
                        </a:lnSpc>
                        <a:spcAft>
                          <a:spcPts val="800"/>
                        </a:spcAft>
                      </a:pPr>
                      <a:r>
                        <a:rPr lang="en-US" sz="1400" b="1" dirty="0" err="1">
                          <a:effectLst/>
                          <a:latin typeface="Times New Roman" panose="02020603050405020304" pitchFamily="18" charset="0"/>
                          <a:ea typeface="Times New Roman" panose="02020603050405020304" pitchFamily="18" charset="0"/>
                          <a:cs typeface="Times New Roman" panose="02020603050405020304" pitchFamily="18" charset="0"/>
                        </a:rPr>
                        <a:t>Sr.No</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Field</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Data</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Type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2085" marR="1638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Size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0805" marR="8382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Constraints</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39130909"/>
                  </a:ext>
                </a:extLst>
              </a:tr>
              <a:tr h="398833">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051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R_id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2075" marR="8318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Primary</a:t>
                      </a:r>
                      <a:r>
                        <a:rPr lang="en-US" sz="1400" spc="-2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954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Review</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4835573"/>
                  </a:ext>
                </a:extLst>
              </a:tr>
              <a:tr h="398833">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9017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27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Customer</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0863808"/>
                  </a:ext>
                </a:extLst>
              </a:tr>
              <a:tr h="398833">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9845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Prod_id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27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4030003"/>
                  </a:ext>
                </a:extLst>
              </a:tr>
              <a:tr h="398833">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8732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Rating</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7081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Rating</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73500100"/>
                  </a:ext>
                </a:extLst>
              </a:tr>
            </a:tbl>
          </a:graphicData>
        </a:graphic>
      </p:graphicFrame>
    </p:spTree>
    <p:extLst>
      <p:ext uri="{BB962C8B-B14F-4D97-AF65-F5344CB8AC3E}">
        <p14:creationId xmlns:p14="http://schemas.microsoft.com/office/powerpoint/2010/main" val="38357784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7DD771-1756-EE71-DE6B-9F57A1818DA1}"/>
              </a:ext>
            </a:extLst>
          </p:cNvPr>
          <p:cNvSpPr>
            <a:spLocks noGrp="1"/>
          </p:cNvSpPr>
          <p:nvPr>
            <p:ph idx="1"/>
          </p:nvPr>
        </p:nvSpPr>
        <p:spPr/>
        <p:txBody>
          <a:bodyPr/>
          <a:lstStyle/>
          <a:p>
            <a:r>
              <a:rPr lang="en-US" sz="1800" b="1" dirty="0">
                <a:latin typeface="Times New Roman" panose="02020603050405020304" pitchFamily="18" charset="0"/>
                <a:cs typeface="Times New Roman" panose="02020603050405020304" pitchFamily="18" charset="0"/>
              </a:rPr>
              <a:t>Cart</a:t>
            </a:r>
            <a:endParaRPr lang="en-IN" sz="1800" b="1" dirty="0">
              <a:latin typeface="Times New Roman" panose="02020603050405020304" pitchFamily="18" charset="0"/>
              <a:cs typeface="Times New Roman" panose="02020603050405020304" pitchFamily="18" charset="0"/>
            </a:endParaRPr>
          </a:p>
          <a:p>
            <a:endParaRPr lang="en-IN" dirty="0"/>
          </a:p>
        </p:txBody>
      </p:sp>
      <p:graphicFrame>
        <p:nvGraphicFramePr>
          <p:cNvPr id="5" name="Table 4">
            <a:extLst>
              <a:ext uri="{FF2B5EF4-FFF2-40B4-BE49-F238E27FC236}">
                <a16:creationId xmlns:a16="http://schemas.microsoft.com/office/drawing/2014/main" id="{BD37D712-2DEA-648A-B93F-38DB5DF6B4F2}"/>
              </a:ext>
            </a:extLst>
          </p:cNvPr>
          <p:cNvGraphicFramePr>
            <a:graphicFrameLocks noGrp="1"/>
          </p:cNvGraphicFramePr>
          <p:nvPr>
            <p:extLst>
              <p:ext uri="{D42A27DB-BD31-4B8C-83A1-F6EECF244321}">
                <p14:modId xmlns:p14="http://schemas.microsoft.com/office/powerpoint/2010/main" val="3454652623"/>
              </p:ext>
            </p:extLst>
          </p:nvPr>
        </p:nvGraphicFramePr>
        <p:xfrm>
          <a:off x="1819073" y="2315183"/>
          <a:ext cx="7227652" cy="2071991"/>
        </p:xfrm>
        <a:graphic>
          <a:graphicData uri="http://schemas.openxmlformats.org/drawingml/2006/table">
            <a:tbl>
              <a:tblPr firstRow="1" firstCol="1" lastRow="1" lastCol="1" bandRow="1" bandCol="1"/>
              <a:tblGrid>
                <a:gridCol w="851416">
                  <a:extLst>
                    <a:ext uri="{9D8B030D-6E8A-4147-A177-3AD203B41FA5}">
                      <a16:colId xmlns:a16="http://schemas.microsoft.com/office/drawing/2014/main" val="1350272304"/>
                    </a:ext>
                  </a:extLst>
                </a:gridCol>
                <a:gridCol w="1276748">
                  <a:extLst>
                    <a:ext uri="{9D8B030D-6E8A-4147-A177-3AD203B41FA5}">
                      <a16:colId xmlns:a16="http://schemas.microsoft.com/office/drawing/2014/main" val="4216904228"/>
                    </a:ext>
                  </a:extLst>
                </a:gridCol>
                <a:gridCol w="1274496">
                  <a:extLst>
                    <a:ext uri="{9D8B030D-6E8A-4147-A177-3AD203B41FA5}">
                      <a16:colId xmlns:a16="http://schemas.microsoft.com/office/drawing/2014/main" val="2488147093"/>
                    </a:ext>
                  </a:extLst>
                </a:gridCol>
                <a:gridCol w="745644">
                  <a:extLst>
                    <a:ext uri="{9D8B030D-6E8A-4147-A177-3AD203B41FA5}">
                      <a16:colId xmlns:a16="http://schemas.microsoft.com/office/drawing/2014/main" val="234524573"/>
                    </a:ext>
                  </a:extLst>
                </a:gridCol>
                <a:gridCol w="1168727">
                  <a:extLst>
                    <a:ext uri="{9D8B030D-6E8A-4147-A177-3AD203B41FA5}">
                      <a16:colId xmlns:a16="http://schemas.microsoft.com/office/drawing/2014/main" val="2659586350"/>
                    </a:ext>
                  </a:extLst>
                </a:gridCol>
                <a:gridCol w="1910621">
                  <a:extLst>
                    <a:ext uri="{9D8B030D-6E8A-4147-A177-3AD203B41FA5}">
                      <a16:colId xmlns:a16="http://schemas.microsoft.com/office/drawing/2014/main" val="3220100278"/>
                    </a:ext>
                  </a:extLst>
                </a:gridCol>
              </a:tblGrid>
              <a:tr h="554114">
                <a:tc>
                  <a:txBody>
                    <a:bodyPr/>
                    <a:lstStyle/>
                    <a:p>
                      <a:pPr marL="167640" marR="160655" algn="ctr">
                        <a:lnSpc>
                          <a:spcPts val="1350"/>
                        </a:lnSpc>
                        <a:spcAft>
                          <a:spcPts val="800"/>
                        </a:spcAft>
                      </a:pPr>
                      <a:r>
                        <a:rPr lang="en-US" sz="1400" b="1" dirty="0" err="1">
                          <a:effectLst/>
                          <a:latin typeface="Times New Roman" panose="02020603050405020304" pitchFamily="18" charset="0"/>
                          <a:ea typeface="Times New Roman" panose="02020603050405020304" pitchFamily="18" charset="0"/>
                          <a:cs typeface="Times New Roman" panose="02020603050405020304" pitchFamily="18" charset="0"/>
                        </a:rPr>
                        <a:t>Sr.No</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76530" algn="ctr">
                        <a:lnSpc>
                          <a:spcPts val="1350"/>
                        </a:lnSpc>
                        <a:spcAft>
                          <a:spcPts val="800"/>
                        </a:spcAft>
                      </a:pPr>
                      <a:r>
                        <a:rPr lang="en-US" sz="1400" b="1">
                          <a:effectLst/>
                          <a:latin typeface="Times New Roman" panose="02020603050405020304" pitchFamily="18" charset="0"/>
                          <a:ea typeface="Times New Roman" panose="02020603050405020304" pitchFamily="18" charset="0"/>
                          <a:cs typeface="Times New Roman" panose="02020603050405020304" pitchFamily="18" charset="0"/>
                        </a:rPr>
                        <a:t>Field</a:t>
                      </a:r>
                      <a:r>
                        <a:rPr lang="en-US" sz="1400" b="1" spc="-1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a:effectLst/>
                          <a:latin typeface="Times New Roman" panose="02020603050405020304" pitchFamily="18" charset="0"/>
                          <a:ea typeface="Times New Roman" panose="02020603050405020304" pitchFamily="18" charset="0"/>
                          <a:cs typeface="Times New Roman" panose="02020603050405020304" pitchFamily="18" charset="0"/>
                        </a:rPr>
                        <a:t>Name</a:t>
                      </a:r>
                      <a:endParaRPr lang="en-IN" sz="1400" b="1">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3515" marR="17653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Data</a:t>
                      </a:r>
                      <a:r>
                        <a:rPr lang="en-US" sz="14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Type</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2085" marR="163830" algn="ctr">
                        <a:lnSpc>
                          <a:spcPts val="1350"/>
                        </a:lnSpc>
                        <a:spcAft>
                          <a:spcPts val="800"/>
                        </a:spcAft>
                      </a:pPr>
                      <a:r>
                        <a:rPr lang="en-US" sz="1400" b="1">
                          <a:effectLst/>
                          <a:latin typeface="Times New Roman" panose="02020603050405020304" pitchFamily="18" charset="0"/>
                          <a:ea typeface="Times New Roman" panose="02020603050405020304" pitchFamily="18" charset="0"/>
                          <a:cs typeface="Times New Roman" panose="02020603050405020304" pitchFamily="18" charset="0"/>
                        </a:rPr>
                        <a:t>Size</a:t>
                      </a:r>
                      <a:endParaRPr lang="en-IN" sz="1400" b="1">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0805" marR="83820"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Constraints</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260" marR="170815" algn="ctr">
                        <a:lnSpc>
                          <a:spcPts val="1350"/>
                        </a:lnSpc>
                        <a:spcAft>
                          <a:spcPts val="8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9853150"/>
                  </a:ext>
                </a:extLst>
              </a:tr>
              <a:tr h="554114">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3980" marR="9017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C_id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27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Customer</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9421320"/>
                  </a:ext>
                </a:extLst>
              </a:tr>
              <a:tr h="554114">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9845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Prod_id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180" marR="16383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Foreign Key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6827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Product</a:t>
                      </a:r>
                      <a:r>
                        <a:rPr lang="en-US" sz="1400" spc="-5">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11588876"/>
                  </a:ext>
                </a:extLst>
              </a:tr>
              <a:tr h="409649">
                <a:tc>
                  <a:txBody>
                    <a:bodyPr/>
                    <a:lstStyle/>
                    <a:p>
                      <a:pPr marL="762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87325"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Quantity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2245" marR="177165"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Varchar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0815" marR="163830" algn="ctr">
                        <a:lnSpc>
                          <a:spcPts val="1350"/>
                        </a:lnSpc>
                        <a:spcAft>
                          <a:spcPts val="80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89535" marR="83820" algn="ctr">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Not</a:t>
                      </a:r>
                      <a:r>
                        <a:rPr lang="en-US" sz="1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Null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5895" marR="170815" algn="l">
                        <a:lnSpc>
                          <a:spcPts val="1350"/>
                        </a:lnSpc>
                        <a:spcAft>
                          <a:spcPts val="8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Quantity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9872294"/>
                  </a:ext>
                </a:extLst>
              </a:tr>
            </a:tbl>
          </a:graphicData>
        </a:graphic>
      </p:graphicFrame>
    </p:spTree>
    <p:extLst>
      <p:ext uri="{BB962C8B-B14F-4D97-AF65-F5344CB8AC3E}">
        <p14:creationId xmlns:p14="http://schemas.microsoft.com/office/powerpoint/2010/main" val="18605445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86F27-4706-4FCC-F25D-694F09E391CC}"/>
              </a:ext>
            </a:extLst>
          </p:cNvPr>
          <p:cNvSpPr>
            <a:spLocks noGrp="1"/>
          </p:cNvSpPr>
          <p:nvPr>
            <p:ph type="title"/>
          </p:nvPr>
        </p:nvSpPr>
        <p:spPr/>
        <p:txBody>
          <a:bodyPr/>
          <a:lstStyle/>
          <a:p>
            <a:r>
              <a:rPr lang="en-US" sz="4000" b="1" u="sng" dirty="0">
                <a:effectLst/>
                <a:latin typeface="Times New Roman" panose="02020603050405020304" pitchFamily="18" charset="0"/>
                <a:ea typeface="Calibri" panose="020F0502020204030204" pitchFamily="34" charset="0"/>
                <a:cs typeface="Times New Roman" panose="02020603050405020304" pitchFamily="18" charset="0"/>
              </a:rPr>
              <a:t>Drawbacks And Limitations</a:t>
            </a:r>
            <a:br>
              <a:rPr lang="en-IN" sz="40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6E2EB04A-7183-4923-9A8A-14F7C3359E61}"/>
              </a:ext>
            </a:extLst>
          </p:cNvPr>
          <p:cNvSpPr>
            <a:spLocks noGrp="1"/>
          </p:cNvSpPr>
          <p:nvPr>
            <p:ph idx="1"/>
          </p:nvPr>
        </p:nvSpPr>
        <p:spPr/>
        <p:txBody>
          <a:bodyPr>
            <a:normAutofit lnSpcReduction="10000"/>
          </a:bodyPr>
          <a:lstStyle/>
          <a:p>
            <a:pPr marL="342900" lvl="0" indent="-342900">
              <a:lnSpc>
                <a:spcPct val="150000"/>
              </a:lnSpc>
              <a:buSzPts val="900"/>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Learning Curve: The system may have a learning curve for users who are not familiar with the software or technology. It may require training or assistance to effectively navigate and utilize all the features and functionalities.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SzPts val="900"/>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Initial Setup and Maintenance: Setting up the system and maintaining the infrastructure, such as the database and server, may require technical expertise. This can pose a challenge for small-scale dairy farms or facilities with limited resources.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SzPts val="900"/>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Data Security: While the system may have user authentication and access control features, data security can still be a concern. Without proper encryption or safeguards, sensitive information stored in the system, such as customer data or financial records, may be at risk of unauthorized access or data breaches.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5809225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EF20-D7E9-E4C2-2126-0B53FFF45259}"/>
              </a:ext>
            </a:extLst>
          </p:cNvPr>
          <p:cNvSpPr>
            <a:spLocks noGrp="1"/>
          </p:cNvSpPr>
          <p:nvPr>
            <p:ph type="title"/>
          </p:nvPr>
        </p:nvSpPr>
        <p:spPr/>
        <p:txBody>
          <a:bodyPr/>
          <a:lstStyle/>
          <a:p>
            <a:r>
              <a:rPr lang="en-US" sz="4000" b="1" u="sng" dirty="0">
                <a:effectLst/>
                <a:latin typeface="Times New Roman" panose="02020603050405020304" pitchFamily="18" charset="0"/>
                <a:ea typeface="Calibri" panose="020F0502020204030204" pitchFamily="34" charset="0"/>
                <a:cs typeface="Times New Roman" panose="02020603050405020304" pitchFamily="18" charset="0"/>
              </a:rPr>
              <a:t>Proposed Enhancement</a:t>
            </a:r>
            <a:br>
              <a:rPr lang="en-IN" sz="40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F1C4B0B4-7645-4802-3BF5-7BD69263E11D}"/>
              </a:ext>
            </a:extLst>
          </p:cNvPr>
          <p:cNvSpPr>
            <a:spLocks noGrp="1"/>
          </p:cNvSpPr>
          <p:nvPr>
            <p:ph idx="1"/>
          </p:nvPr>
        </p:nvSpPr>
        <p:spPr/>
        <p:txBody>
          <a:bodyPr>
            <a:normAutofit fontScale="77500" lnSpcReduction="20000"/>
          </a:bodyPr>
          <a:lstStyle/>
          <a:p>
            <a:pPr marL="342900" lvl="0" indent="-342900">
              <a:lnSpc>
                <a:spcPct val="150000"/>
              </a:lnSpc>
              <a:spcAft>
                <a:spcPts val="800"/>
              </a:spcAft>
              <a:buSzPts val="900"/>
              <a:buFont typeface="Wingdings" panose="05000000000000000000" pitchFamily="2" charset="2"/>
              <a:buChar char=""/>
              <a:tabLst>
                <a:tab pos="967740" algn="l"/>
              </a:tabLst>
            </a:pPr>
            <a:r>
              <a:rPr lang="en-US" sz="2100" dirty="0">
                <a:latin typeface="Times New Roman" panose="02020603050405020304" pitchFamily="18" charset="0"/>
                <a:ea typeface="Calibri" panose="020F0502020204030204" pitchFamily="34" charset="0"/>
                <a:cs typeface="Times New Roman" panose="02020603050405020304" pitchFamily="18" charset="0"/>
              </a:rPr>
              <a:t>Current system is developed according to current requirements which can be added later. In this, system can be merged with another system to make bigger system invoking many functions on it. </a:t>
            </a:r>
            <a:endParaRPr lang="en-IN" sz="2100" dirty="0">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Bef>
                <a:spcPts val="1200"/>
              </a:spcBef>
              <a:spcAft>
                <a:spcPts val="800"/>
              </a:spcAft>
              <a:buSzPts val="900"/>
              <a:buFont typeface="Wingdings" panose="05000000000000000000" pitchFamily="2" charset="2"/>
              <a:buChar char=""/>
              <a:tabLst>
                <a:tab pos="967740" algn="l"/>
              </a:tabLst>
            </a:pPr>
            <a:r>
              <a:rPr lang="en-US" sz="2100" dirty="0">
                <a:latin typeface="Times New Roman" panose="02020603050405020304" pitchFamily="18" charset="0"/>
                <a:ea typeface="Calibri" panose="020F0502020204030204" pitchFamily="34" charset="0"/>
                <a:cs typeface="Times New Roman" panose="02020603050405020304" pitchFamily="18" charset="0"/>
              </a:rPr>
              <a:t>No project is ever complete in itself; there are always minor or major changes in the project according to user requirements.</a:t>
            </a:r>
            <a:endParaRPr lang="en-IN" sz="2100" dirty="0">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Bef>
                <a:spcPts val="1200"/>
              </a:spcBef>
              <a:spcAft>
                <a:spcPts val="800"/>
              </a:spcAft>
              <a:buSzPts val="900"/>
              <a:buFont typeface="Wingdings" panose="05000000000000000000" pitchFamily="2" charset="2"/>
              <a:buChar char=""/>
              <a:tabLst>
                <a:tab pos="967740" algn="l"/>
              </a:tabLst>
            </a:pPr>
            <a:r>
              <a:rPr lang="en-US" sz="2100" dirty="0">
                <a:latin typeface="Times New Roman" panose="02020603050405020304" pitchFamily="18" charset="0"/>
                <a:ea typeface="Calibri" panose="020F0502020204030204" pitchFamily="34" charset="0"/>
                <a:cs typeface="Times New Roman" panose="02020603050405020304" pitchFamily="18" charset="0"/>
              </a:rPr>
              <a:t> This project could be enhanced in the sense that it can overcome its limitations in the future as sample scope for enhancement. </a:t>
            </a:r>
            <a:endParaRPr lang="en-IN" sz="2100" dirty="0">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Bef>
                <a:spcPts val="1200"/>
              </a:spcBef>
              <a:spcAft>
                <a:spcPts val="800"/>
              </a:spcAft>
              <a:buSzPts val="900"/>
              <a:buFont typeface="Wingdings" panose="05000000000000000000" pitchFamily="2" charset="2"/>
              <a:buChar char=""/>
              <a:tabLst>
                <a:tab pos="967740" algn="l"/>
              </a:tabLst>
            </a:pPr>
            <a:r>
              <a:rPr lang="en-US" sz="2100" dirty="0">
                <a:latin typeface="Times New Roman" panose="02020603050405020304" pitchFamily="18" charset="0"/>
                <a:ea typeface="Calibri" panose="020F0502020204030204" pitchFamily="34" charset="0"/>
                <a:cs typeface="Times New Roman" panose="02020603050405020304" pitchFamily="18" charset="0"/>
              </a:rPr>
              <a:t>Latest electronic and software technologies can help to bring in more enhancement which would help to make the system more user friendly and also help to maintain adequate security. </a:t>
            </a:r>
            <a:endParaRPr lang="en-IN" sz="2100" dirty="0">
              <a:latin typeface="Times New Roman" panose="02020603050405020304" pitchFamily="18" charset="0"/>
              <a:ea typeface="Calibri" panose="020F0502020204030204" pitchFamily="34" charset="0"/>
              <a:cs typeface="Times New Roman" panose="02020603050405020304" pitchFamily="18" charset="0"/>
            </a:endParaRPr>
          </a:p>
          <a:p>
            <a:pPr marL="342900" indent="-342900">
              <a:lnSpc>
                <a:spcPct val="170000"/>
              </a:lnSpc>
              <a:spcAft>
                <a:spcPts val="800"/>
              </a:spcAft>
              <a:buSzPts val="900"/>
              <a:buFont typeface="Wingdings" panose="05000000000000000000" pitchFamily="2" charset="2"/>
              <a:buChar char=""/>
              <a:tabLst>
                <a:tab pos="967740" algn="l"/>
              </a:tabLst>
            </a:pPr>
            <a:r>
              <a:rPr lang="en-US" sz="2300" dirty="0">
                <a:latin typeface="Times New Roman" panose="02020603050405020304" pitchFamily="18" charset="0"/>
                <a:ea typeface="Calibri" panose="020F0502020204030204" pitchFamily="34" charset="0"/>
                <a:cs typeface="Times New Roman" panose="02020603050405020304" pitchFamily="18" charset="0"/>
              </a:rPr>
              <a:t>To make the application as online so that it would be helpful to everyone.</a:t>
            </a:r>
            <a:endParaRPr lang="en-IN" sz="2300" dirty="0">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6066200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154B7A1-74FB-1CB3-B06E-2FA10687B7A6}"/>
              </a:ext>
            </a:extLst>
          </p:cNvPr>
          <p:cNvPicPr>
            <a:picLocks noGrp="1" noChangeAspect="1"/>
          </p:cNvPicPr>
          <p:nvPr>
            <p:ph idx="1"/>
          </p:nvPr>
        </p:nvPicPr>
        <p:blipFill>
          <a:blip r:embed="rId2"/>
          <a:stretch>
            <a:fillRect/>
          </a:stretch>
        </p:blipFill>
        <p:spPr>
          <a:xfrm>
            <a:off x="2596869" y="2564209"/>
            <a:ext cx="6998262" cy="1729581"/>
          </a:xfrm>
          <a:prstGeom prst="rect">
            <a:avLst/>
          </a:prstGeom>
          <a:ln w="38100" cap="sq">
            <a:solidFill>
              <a:schemeClr val="tx1"/>
            </a:solidFill>
            <a:prstDash val="solid"/>
            <a:miter lim="800000"/>
          </a:ln>
          <a:effectLst>
            <a:outerShdw blurRad="50800" dist="38100" algn="l" rotWithShape="0">
              <a:prstClr val="black">
                <a:alpha val="40000"/>
              </a:prstClr>
            </a:outerShdw>
          </a:effectLst>
        </p:spPr>
      </p:pic>
    </p:spTree>
    <p:extLst>
      <p:ext uri="{BB962C8B-B14F-4D97-AF65-F5344CB8AC3E}">
        <p14:creationId xmlns:p14="http://schemas.microsoft.com/office/powerpoint/2010/main" val="3736185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FB465-0914-780A-DC29-7AE873979D78}"/>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PROPOSED SYSTEM</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A7A616F-37D3-556B-E875-46371E100DB7}"/>
              </a:ext>
            </a:extLst>
          </p:cNvPr>
          <p:cNvSpPr>
            <a:spLocks noGrp="1"/>
          </p:cNvSpPr>
          <p:nvPr>
            <p:ph idx="1"/>
          </p:nvPr>
        </p:nvSpPr>
        <p:spPr>
          <a:xfrm>
            <a:off x="1390260" y="1959430"/>
            <a:ext cx="10115940" cy="4460032"/>
          </a:xfrm>
        </p:spPr>
        <p:txBody>
          <a:bodyPr>
            <a:normAutofit/>
          </a:bodyPr>
          <a:lstStyle/>
          <a:p>
            <a:pPr lvl="0">
              <a:lnSpc>
                <a:spcPct val="107000"/>
              </a:lnSpc>
              <a:spcAft>
                <a:spcPts val="800"/>
              </a:spcAft>
              <a:buFont typeface="Wingdings" panose="05000000000000000000" pitchFamily="2" charset="2"/>
              <a:buChar char="Ø"/>
            </a:pPr>
            <a:r>
              <a:rPr lang="en-US" sz="160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Order Tracking:- Provide users with real-time updates on their order status, from processing to shipping and delivery.</a:t>
            </a:r>
          </a:p>
          <a:p>
            <a:pPr>
              <a:lnSpc>
                <a:spcPct val="107000"/>
              </a:lnSpc>
              <a:spcAft>
                <a:spcPts val="800"/>
              </a:spcAft>
              <a:buFont typeface="Wingdings" panose="05000000000000000000" pitchFamily="2" charset="2"/>
              <a:buChar char="Ø"/>
            </a:pPr>
            <a:r>
              <a:rPr lang="en-US" sz="1600" dirty="0">
                <a:latin typeface="Times New Roman" panose="02020603050405020304" pitchFamily="18" charset="0"/>
                <a:ea typeface="Calibri" panose="020F0502020204030204" pitchFamily="34" charset="0"/>
                <a:cs typeface="Times New Roman" panose="02020603050405020304" pitchFamily="18" charset="0"/>
              </a:rPr>
              <a:t>Product Listings: Create a user-friendly interface to display various dairy products with images, descriptions, and prices.   Categorize products into sections like milk, cheese, yogurt, etc., for easy navigation.</a:t>
            </a:r>
          </a:p>
          <a:p>
            <a:pPr lvl="0">
              <a:lnSpc>
                <a:spcPct val="107000"/>
              </a:lnSpc>
              <a:spcAft>
                <a:spcPts val="800"/>
              </a:spcAf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Search and Filters:- Incorporate a search bar and filters to help users quickly find specific dairy products based on brand, type, price range, etc.</a:t>
            </a:r>
          </a:p>
          <a:p>
            <a:pPr>
              <a:lnSpc>
                <a:spcPct val="107000"/>
              </a:lnSpc>
              <a:spcAft>
                <a:spcPts val="800"/>
              </a:spcAft>
              <a:buFont typeface="Wingdings" panose="05000000000000000000" pitchFamily="2" charset="2"/>
              <a:buChar char="Ø"/>
            </a:pPr>
            <a:r>
              <a:rPr lang="en-US" sz="1600" dirty="0">
                <a:latin typeface="Times New Roman" panose="02020603050405020304" pitchFamily="18" charset="0"/>
                <a:ea typeface="Calibri" panose="020F0502020204030204" pitchFamily="34" charset="0"/>
                <a:cs typeface="Times New Roman" panose="02020603050405020304" pitchFamily="18" charset="0"/>
              </a:rPr>
              <a:t>Secure Payment Gateways:- Integrate trusted payment gateways to ensure secure transactions using credit/debit cards, digital wallets, or other preferred methods.</a:t>
            </a:r>
          </a:p>
          <a:p>
            <a:pPr>
              <a:lnSpc>
                <a:spcPct val="107000"/>
              </a:lnSpc>
              <a:spcAft>
                <a:spcPts val="800"/>
              </a:spcAft>
              <a:buFont typeface="Wingdings" panose="05000000000000000000" pitchFamily="2" charset="2"/>
              <a:buChar char="Ø"/>
            </a:pPr>
            <a:r>
              <a:rPr lang="en-US" sz="1600" dirty="0">
                <a:latin typeface="Times New Roman" panose="02020603050405020304" pitchFamily="18" charset="0"/>
                <a:ea typeface="Calibri" panose="020F0502020204030204" pitchFamily="34" charset="0"/>
                <a:cs typeface="Times New Roman" panose="02020603050405020304" pitchFamily="18" charset="0"/>
              </a:rPr>
              <a:t>Discounts:- display ongoing discounts to incentivize purchases.</a:t>
            </a:r>
          </a:p>
          <a:p>
            <a:pPr>
              <a:lnSpc>
                <a:spcPct val="107000"/>
              </a:lnSpc>
              <a:spcAft>
                <a:spcPts val="800"/>
              </a:spcAft>
              <a:buFont typeface="Wingdings" panose="05000000000000000000" pitchFamily="2" charset="2"/>
              <a:buChar char="Ø"/>
            </a:pPr>
            <a:r>
              <a:rPr lang="en-US" sz="1600" dirty="0">
                <a:latin typeface="Times New Roman" panose="02020603050405020304" pitchFamily="18" charset="0"/>
                <a:ea typeface="Calibri" panose="020F0502020204030204" pitchFamily="34" charset="0"/>
                <a:cs typeface="Times New Roman" panose="02020603050405020304" pitchFamily="18" charset="0"/>
              </a:rPr>
              <a:t>Shipping Integration:  - Partner with reliable shipping services to calculate shipping costs and provide accurate delivery estimates.</a:t>
            </a:r>
          </a:p>
          <a:p>
            <a:pPr>
              <a:lnSpc>
                <a:spcPct val="107000"/>
              </a:lnSpc>
              <a:spcAft>
                <a:spcPts val="800"/>
              </a:spcAft>
              <a:buFont typeface="Wingdings" panose="05000000000000000000" pitchFamily="2" charset="2"/>
              <a:buChar char="Ø"/>
            </a:pP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Ø"/>
            </a:pP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lvl="0">
              <a:lnSpc>
                <a:spcPct val="107000"/>
              </a:lnSpc>
              <a:spcAft>
                <a:spcPts val="800"/>
              </a:spcAft>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pPr lvl="0">
              <a:lnSpc>
                <a:spcPct val="107000"/>
              </a:lnSpc>
              <a:spcAft>
                <a:spcPts val="800"/>
              </a:spcAft>
              <a:buFont typeface="Wingdings" panose="05000000000000000000" pitchFamily="2" charset="2"/>
              <a:buChar char="Ø"/>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395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C09B7-710E-9B11-29A2-BC50D8C46FC4}"/>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Objectives of system</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EC83772-791F-185F-FF27-B6A4801148CB}"/>
              </a:ext>
            </a:extLst>
          </p:cNvPr>
          <p:cNvSpPr>
            <a:spLocks noGrp="1"/>
          </p:cNvSpPr>
          <p:nvPr>
            <p:ph idx="1"/>
          </p:nvPr>
        </p:nvSpPr>
        <p:spPr>
          <a:xfrm>
            <a:off x="1156996" y="2194560"/>
            <a:ext cx="9983755" cy="4336869"/>
          </a:xfrm>
        </p:spPr>
        <p:txBody>
          <a:bodyPr>
            <a:noAutofit/>
          </a:bodyPr>
          <a:lstStyle/>
          <a:p>
            <a:pPr marL="342900" lvl="0" indent="-342900">
              <a:lnSpc>
                <a:spcPct val="100000"/>
              </a:lnSpc>
              <a:spcAft>
                <a:spcPts val="800"/>
              </a:spcAft>
              <a:buSzPts val="900"/>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Provide the good user interface to ease of use and it also provide the security to the database.</a:t>
            </a:r>
          </a:p>
          <a:p>
            <a:pPr marL="342900" lvl="0" indent="-342900">
              <a:lnSpc>
                <a:spcPct val="100000"/>
              </a:lnSpc>
              <a:spcAft>
                <a:spcPts val="800"/>
              </a:spcAft>
              <a:buSzPts val="900"/>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The System can view the details of any record.</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0000"/>
              </a:lnSpc>
              <a:spcAft>
                <a:spcPts val="800"/>
              </a:spcAft>
              <a:buSzPts val="900"/>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To allow only authorized user to access various function and processed available in the System.</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0000"/>
              </a:lnSpc>
              <a:spcAft>
                <a:spcPts val="800"/>
              </a:spcAft>
              <a:buSzPts val="900"/>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Efficiently manage dairy product inventory, including tracking stock levels, expiration dates, and product details.</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0000"/>
              </a:lnSpc>
              <a:spcAft>
                <a:spcPts val="800"/>
              </a:spcAft>
              <a:buSzPts val="900"/>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Facilitate smooth sales and billing processes, including generating invoices and maintaining customer records.</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0000"/>
              </a:lnSpc>
              <a:spcAft>
                <a:spcPts val="800"/>
              </a:spcAft>
              <a:buSzPts val="900"/>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Provide real-time insights into product availability, sales performance, and customer preferences.</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0000"/>
              </a:lnSpc>
              <a:spcAft>
                <a:spcPts val="800"/>
              </a:spcAft>
              <a:buSzPts val="900"/>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Streamline administrative tasks, such as adding or updating product information and generating reports.</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0000"/>
              </a:lnSpc>
              <a:spcAft>
                <a:spcPts val="800"/>
              </a:spcAft>
              <a:buSzPts val="900"/>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Enhance overall productivity and profitability of the dairy farm or processing facility.</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0000"/>
              </a:lnSpc>
              <a:spcAft>
                <a:spcPts val="800"/>
              </a:spcAft>
              <a:buSzPts val="900"/>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Provide greater speed and reduced time consumption.</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0000"/>
              </a:lnSpc>
              <a:spcAft>
                <a:spcPts val="800"/>
              </a:spcAft>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3169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E79C6-EB7D-22DE-4845-7727D070EB2E}"/>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SCOPE OF work</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FE0057F-F78E-6A93-1E7B-E66CF5740243}"/>
              </a:ext>
            </a:extLst>
          </p:cNvPr>
          <p:cNvSpPr>
            <a:spLocks noGrp="1"/>
          </p:cNvSpPr>
          <p:nvPr>
            <p:ph idx="1"/>
          </p:nvPr>
        </p:nvSpPr>
        <p:spPr>
          <a:xfrm>
            <a:off x="1157590" y="1824909"/>
            <a:ext cx="9552563" cy="4439704"/>
          </a:xfrm>
        </p:spPr>
        <p:txBody>
          <a:bodyPr>
            <a:noAutofit/>
          </a:bodyPr>
          <a:lstStyle/>
          <a:p>
            <a:pPr>
              <a:lnSpc>
                <a:spcPct val="100000"/>
              </a:lnSpc>
              <a:buSzPct val="56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Design an intuitive user interface for easy navigation. Ensure responsive design across various devices.- </a:t>
            </a:r>
          </a:p>
          <a:p>
            <a:pPr>
              <a:lnSpc>
                <a:spcPct val="100000"/>
              </a:lnSpc>
              <a:buSzPct val="56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Implement clear product categorization and search functionality.</a:t>
            </a:r>
          </a:p>
          <a:p>
            <a:pPr>
              <a:lnSpc>
                <a:spcPct val="100000"/>
              </a:lnSpc>
              <a:buSzPct val="56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Develop user registration and login systems.- </a:t>
            </a:r>
          </a:p>
          <a:p>
            <a:pPr>
              <a:lnSpc>
                <a:spcPct val="100000"/>
              </a:lnSpc>
              <a:buSzPct val="56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Create a product listing page with images, descriptions, and prices.</a:t>
            </a:r>
          </a:p>
          <a:p>
            <a:pPr>
              <a:lnSpc>
                <a:spcPct val="100000"/>
              </a:lnSpc>
              <a:buSzPct val="56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Adhere to data protection regulations for user information. Ensure compatibility with popular web browsers.- Optimize for fast loading times and minimal downtime.</a:t>
            </a:r>
          </a:p>
          <a:p>
            <a:pPr>
              <a:lnSpc>
                <a:spcPct val="100000"/>
              </a:lnSpc>
              <a:buSzPct val="56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Work within the allocated budget and timeline.</a:t>
            </a:r>
          </a:p>
          <a:p>
            <a:pPr>
              <a:lnSpc>
                <a:spcPct val="100000"/>
              </a:lnSpc>
              <a:buSzPct val="56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Prioritize a seamless and efficient shopping experience. Address user feedback to improve the system over time. Ensure accurate order fulfillment and timely deliveries.</a:t>
            </a:r>
          </a:p>
          <a:p>
            <a:pPr>
              <a:lnSpc>
                <a:spcPct val="100000"/>
              </a:lnSpc>
              <a:buSzPct val="56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Regularly test the system for security vulnerabilities. Validate payment gateway integrations thoroughly.- Conduct usability testing with a diverse group of users.</a:t>
            </a:r>
          </a:p>
          <a:p>
            <a:pPr>
              <a:lnSpc>
                <a:spcPct val="100000"/>
              </a:lnSpc>
              <a:buSzPct val="56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Verify order tracking accuracy and reliability.</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4334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B1041-9EB6-4447-E70A-A4711031A4E1}"/>
              </a:ext>
            </a:extLst>
          </p:cNvPr>
          <p:cNvSpPr>
            <a:spLocks noGrp="1"/>
          </p:cNvSpPr>
          <p:nvPr>
            <p:ph type="title"/>
          </p:nvPr>
        </p:nvSpPr>
        <p:spPr/>
        <p:txBody>
          <a:bodyPr/>
          <a:lstStyle/>
          <a:p>
            <a:r>
              <a:rPr lang="en-US" sz="4000" b="1" dirty="0">
                <a:effectLst/>
                <a:latin typeface="Times New Roman" panose="02020603050405020304" pitchFamily="18" charset="0"/>
                <a:ea typeface="Calibri" panose="020F0502020204030204" pitchFamily="34" charset="0"/>
                <a:cs typeface="Times New Roman" panose="02020603050405020304" pitchFamily="18" charset="0"/>
              </a:rPr>
              <a:t>Module Specification</a:t>
            </a:r>
            <a:br>
              <a:rPr lang="en-IN" sz="40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D50D7796-0E97-40B4-C8C6-FCDC7CABD9AC}"/>
              </a:ext>
            </a:extLst>
          </p:cNvPr>
          <p:cNvSpPr>
            <a:spLocks noGrp="1"/>
          </p:cNvSpPr>
          <p:nvPr>
            <p:ph idx="1"/>
          </p:nvPr>
        </p:nvSpPr>
        <p:spPr>
          <a:xfrm>
            <a:off x="685800" y="1844364"/>
            <a:ext cx="10102174" cy="4663440"/>
          </a:xfrm>
        </p:spPr>
        <p:txBody>
          <a:bodyPr>
            <a:normAutofit fontScale="25000" lnSpcReduction="20000"/>
          </a:bodyPr>
          <a:lstStyle/>
          <a:p>
            <a:pPr marL="273050" indent="-273050">
              <a:lnSpc>
                <a:spcPct val="107000"/>
              </a:lnSpc>
              <a:spcAft>
                <a:spcPts val="800"/>
              </a:spcAft>
              <a:buSzPct val="56000"/>
              <a:buFont typeface="Wingdings" panose="05000000000000000000" pitchFamily="2" charset="2"/>
              <a:buChar char="Ø"/>
            </a:pPr>
            <a:r>
              <a:rPr lang="en-US" sz="6400" b="1" dirty="0">
                <a:latin typeface="Times New Roman" panose="02020603050405020304" pitchFamily="18" charset="0"/>
                <a:cs typeface="Times New Roman" panose="02020603050405020304" pitchFamily="18" charset="0"/>
              </a:rPr>
              <a:t>ADMIN LOGIN MODULE</a:t>
            </a:r>
            <a:r>
              <a:rPr lang="en-US" sz="6400" dirty="0">
                <a:latin typeface="Times New Roman" panose="02020603050405020304" pitchFamily="18" charset="0"/>
                <a:cs typeface="Times New Roman" panose="02020603050405020304" pitchFamily="18" charset="0"/>
              </a:rPr>
              <a:t>: This module is used to login to the software. The admin has to enter the username and password in order to login to the application. </a:t>
            </a:r>
            <a:endParaRPr lang="en-IN" sz="6400" dirty="0">
              <a:latin typeface="Times New Roman" panose="02020603050405020304" pitchFamily="18" charset="0"/>
              <a:cs typeface="Times New Roman" panose="02020603050405020304" pitchFamily="18" charset="0"/>
            </a:endParaRPr>
          </a:p>
          <a:p>
            <a:pPr lvl="0">
              <a:lnSpc>
                <a:spcPct val="120000"/>
              </a:lnSpc>
              <a:spcAft>
                <a:spcPts val="800"/>
              </a:spcAft>
              <a:buSzPct val="56000"/>
              <a:buFont typeface="Wingdings" panose="05000000000000000000" pitchFamily="2" charset="2"/>
              <a:buChar char="Ø"/>
            </a:pPr>
            <a:r>
              <a:rPr lang="en-US" sz="6400" b="1" dirty="0">
                <a:latin typeface="Times New Roman" panose="02020603050405020304" pitchFamily="18" charset="0"/>
                <a:cs typeface="Times New Roman" panose="02020603050405020304" pitchFamily="18" charset="0"/>
              </a:rPr>
              <a:t>PRODUCT MODULE</a:t>
            </a:r>
            <a:r>
              <a:rPr lang="en-US" sz="6400" dirty="0">
                <a:latin typeface="Times New Roman" panose="02020603050405020304" pitchFamily="18" charset="0"/>
                <a:cs typeface="Times New Roman" panose="02020603050405020304" pitchFamily="18" charset="0"/>
              </a:rPr>
              <a:t>: This module used to add product details related to purchase and sales. </a:t>
            </a:r>
            <a:endParaRPr lang="en-IN" sz="6400" dirty="0">
              <a:latin typeface="Times New Roman" panose="02020603050405020304" pitchFamily="18" charset="0"/>
              <a:cs typeface="Times New Roman" panose="02020603050405020304" pitchFamily="18" charset="0"/>
            </a:endParaRPr>
          </a:p>
          <a:p>
            <a:pPr lvl="0">
              <a:lnSpc>
                <a:spcPct val="120000"/>
              </a:lnSpc>
              <a:spcAft>
                <a:spcPts val="800"/>
              </a:spcAft>
              <a:buSzPct val="56000"/>
              <a:buFont typeface="Wingdings" panose="05000000000000000000" pitchFamily="2" charset="2"/>
              <a:buChar char="Ø"/>
            </a:pPr>
            <a:r>
              <a:rPr lang="en-US" sz="6400" b="1" dirty="0">
                <a:latin typeface="Times New Roman" panose="02020603050405020304" pitchFamily="18" charset="0"/>
                <a:cs typeface="Times New Roman" panose="02020603050405020304" pitchFamily="18" charset="0"/>
              </a:rPr>
              <a:t>CUSTOMER MODULE</a:t>
            </a:r>
            <a:r>
              <a:rPr lang="en-US" sz="6400" dirty="0">
                <a:latin typeface="Times New Roman" panose="02020603050405020304" pitchFamily="18" charset="0"/>
                <a:cs typeface="Times New Roman" panose="02020603050405020304" pitchFamily="18" charset="0"/>
              </a:rPr>
              <a:t>: This module contains the details of customer who has purchased the products and details related to it in a systematic way. </a:t>
            </a:r>
            <a:endParaRPr lang="en-IN" sz="6400" dirty="0">
              <a:latin typeface="Times New Roman" panose="02020603050405020304" pitchFamily="18" charset="0"/>
              <a:cs typeface="Times New Roman" panose="02020603050405020304" pitchFamily="18" charset="0"/>
            </a:endParaRPr>
          </a:p>
          <a:p>
            <a:pPr lvl="0">
              <a:lnSpc>
                <a:spcPct val="120000"/>
              </a:lnSpc>
              <a:spcAft>
                <a:spcPts val="800"/>
              </a:spcAft>
              <a:buSzPct val="56000"/>
              <a:buFont typeface="Wingdings" panose="05000000000000000000" pitchFamily="2" charset="2"/>
              <a:buChar char="Ø"/>
            </a:pPr>
            <a:r>
              <a:rPr lang="en-US" sz="6400" b="1" dirty="0">
                <a:latin typeface="Times New Roman" panose="02020603050405020304" pitchFamily="18" charset="0"/>
                <a:cs typeface="Times New Roman" panose="02020603050405020304" pitchFamily="18" charset="0"/>
              </a:rPr>
              <a:t>SELLER MODULE</a:t>
            </a:r>
            <a:r>
              <a:rPr lang="en-US" sz="6400" dirty="0">
                <a:latin typeface="Times New Roman" panose="02020603050405020304" pitchFamily="18" charset="0"/>
                <a:cs typeface="Times New Roman" panose="02020603050405020304" pitchFamily="18" charset="0"/>
              </a:rPr>
              <a:t>: This module contains the details of all the vendors from whom the product has been purchased by the shopkeeper.</a:t>
            </a:r>
            <a:endParaRPr lang="en-IN" sz="6400" dirty="0">
              <a:latin typeface="Times New Roman" panose="02020603050405020304" pitchFamily="18" charset="0"/>
              <a:cs typeface="Times New Roman" panose="02020603050405020304" pitchFamily="18" charset="0"/>
            </a:endParaRPr>
          </a:p>
          <a:p>
            <a:pPr lvl="0">
              <a:lnSpc>
                <a:spcPct val="120000"/>
              </a:lnSpc>
              <a:spcAft>
                <a:spcPts val="800"/>
              </a:spcAft>
              <a:buSzPct val="56000"/>
              <a:buFont typeface="Wingdings" panose="05000000000000000000" pitchFamily="2" charset="2"/>
              <a:buChar char="Ø"/>
            </a:pPr>
            <a:r>
              <a:rPr lang="en-US" sz="6400" b="1" dirty="0">
                <a:latin typeface="Times New Roman" panose="02020603050405020304" pitchFamily="18" charset="0"/>
                <a:cs typeface="Times New Roman" panose="02020603050405020304" pitchFamily="18" charset="0"/>
              </a:rPr>
              <a:t>SEARCH MODULE</a:t>
            </a:r>
            <a:r>
              <a:rPr lang="en-US" sz="6400" dirty="0">
                <a:latin typeface="Times New Roman" panose="02020603050405020304" pitchFamily="18" charset="0"/>
                <a:cs typeface="Times New Roman" panose="02020603050405020304" pitchFamily="18" charset="0"/>
              </a:rPr>
              <a:t>: This module is use to search the accurate product</a:t>
            </a:r>
            <a:endParaRPr lang="en-IN" sz="6400" dirty="0">
              <a:latin typeface="Times New Roman" panose="02020603050405020304" pitchFamily="18" charset="0"/>
              <a:cs typeface="Times New Roman" panose="02020603050405020304" pitchFamily="18" charset="0"/>
            </a:endParaRPr>
          </a:p>
          <a:p>
            <a:pPr lvl="0">
              <a:lnSpc>
                <a:spcPct val="120000"/>
              </a:lnSpc>
              <a:spcAft>
                <a:spcPts val="800"/>
              </a:spcAft>
              <a:buSzPct val="56000"/>
              <a:buFont typeface="Wingdings" panose="05000000000000000000" pitchFamily="2" charset="2"/>
              <a:buChar char="Ø"/>
            </a:pPr>
            <a:r>
              <a:rPr lang="en-US" sz="6400" b="1" dirty="0">
                <a:latin typeface="Times New Roman" panose="02020603050405020304" pitchFamily="18" charset="0"/>
                <a:cs typeface="Times New Roman" panose="02020603050405020304" pitchFamily="18" charset="0"/>
              </a:rPr>
              <a:t>PURCHASE DETAILS</a:t>
            </a:r>
            <a:r>
              <a:rPr lang="en-US" sz="6400" dirty="0">
                <a:latin typeface="Times New Roman" panose="02020603050405020304" pitchFamily="18" charset="0"/>
                <a:cs typeface="Times New Roman" panose="02020603050405020304" pitchFamily="18" charset="0"/>
              </a:rPr>
              <a:t>: It deals with purchase like, shopkeeper purchasing the products from vendor. </a:t>
            </a:r>
            <a:endParaRPr lang="en-IN" sz="6400" dirty="0">
              <a:latin typeface="Times New Roman" panose="02020603050405020304" pitchFamily="18" charset="0"/>
              <a:cs typeface="Times New Roman" panose="02020603050405020304" pitchFamily="18" charset="0"/>
            </a:endParaRPr>
          </a:p>
          <a:p>
            <a:pPr lvl="0">
              <a:lnSpc>
                <a:spcPct val="120000"/>
              </a:lnSpc>
              <a:spcAft>
                <a:spcPts val="800"/>
              </a:spcAft>
              <a:buSzPct val="56000"/>
              <a:buFont typeface="Wingdings" panose="05000000000000000000" pitchFamily="2" charset="2"/>
              <a:buChar char="Ø"/>
            </a:pPr>
            <a:r>
              <a:rPr lang="en-US" sz="6400" b="1" dirty="0">
                <a:latin typeface="Times New Roman" panose="02020603050405020304" pitchFamily="18" charset="0"/>
                <a:cs typeface="Times New Roman" panose="02020603050405020304" pitchFamily="18" charset="0"/>
              </a:rPr>
              <a:t>SALES DETAILS</a:t>
            </a:r>
            <a:r>
              <a:rPr lang="en-US" sz="6400" dirty="0">
                <a:latin typeface="Times New Roman" panose="02020603050405020304" pitchFamily="18" charset="0"/>
                <a:cs typeface="Times New Roman" panose="02020603050405020304" pitchFamily="18" charset="0"/>
              </a:rPr>
              <a:t>: It deals with sales like, vendor selling the products to customer. </a:t>
            </a:r>
            <a:endParaRPr lang="en-IN" sz="6400" dirty="0">
              <a:latin typeface="Times New Roman" panose="02020603050405020304" pitchFamily="18" charset="0"/>
              <a:cs typeface="Times New Roman" panose="02020603050405020304" pitchFamily="18" charset="0"/>
            </a:endParaRPr>
          </a:p>
          <a:p>
            <a:pPr lvl="0">
              <a:lnSpc>
                <a:spcPct val="120000"/>
              </a:lnSpc>
              <a:spcAft>
                <a:spcPts val="800"/>
              </a:spcAft>
              <a:buSzPct val="56000"/>
              <a:buFont typeface="Wingdings" panose="05000000000000000000" pitchFamily="2" charset="2"/>
              <a:buChar char="Ø"/>
            </a:pPr>
            <a:r>
              <a:rPr lang="en-US" sz="6400" b="1" dirty="0">
                <a:latin typeface="Times New Roman" panose="02020603050405020304" pitchFamily="18" charset="0"/>
                <a:cs typeface="Times New Roman" panose="02020603050405020304" pitchFamily="18" charset="0"/>
              </a:rPr>
              <a:t>REPORT GENERATION</a:t>
            </a:r>
            <a:r>
              <a:rPr lang="en-US" sz="6400" dirty="0">
                <a:latin typeface="Times New Roman" panose="02020603050405020304" pitchFamily="18" charset="0"/>
                <a:cs typeface="Times New Roman" panose="02020603050405020304" pitchFamily="18" charset="0"/>
              </a:rPr>
              <a:t>: This module provides a way for viewing the data of sales.</a:t>
            </a:r>
            <a:endParaRPr lang="en-IN" sz="64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2836575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82EC3-4A66-9701-3416-D2740613C3E7}"/>
              </a:ext>
            </a:extLst>
          </p:cNvPr>
          <p:cNvSpPr>
            <a:spLocks noGrp="1"/>
          </p:cNvSpPr>
          <p:nvPr>
            <p:ph type="title"/>
          </p:nvPr>
        </p:nvSpPr>
        <p:spPr/>
        <p:txBody>
          <a:bodyPr>
            <a:normAutofit fontScale="90000"/>
          </a:bodyPr>
          <a:lstStyle/>
          <a:p>
            <a:r>
              <a:rPr lang="en-US" sz="4000" b="1" dirty="0">
                <a:effectLst/>
                <a:latin typeface="Times New Roman" panose="02020603050405020304" pitchFamily="18" charset="0"/>
                <a:ea typeface="Calibri" panose="020F0502020204030204" pitchFamily="34" charset="0"/>
                <a:cs typeface="Times New Roman" panose="02020603050405020304" pitchFamily="18" charset="0"/>
              </a:rPr>
              <a:t>Operating Environment – Hardware and Software</a:t>
            </a:r>
            <a:br>
              <a:rPr lang="en-IN" sz="4000" dirty="0">
                <a:effectLst/>
                <a:latin typeface="Calibri" panose="020F0502020204030204" pitchFamily="34" charset="0"/>
                <a:ea typeface="Calibri" panose="020F0502020204030204" pitchFamily="34"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CA59546-F843-2BC9-28B1-7D9DDE3BD830}"/>
              </a:ext>
            </a:extLst>
          </p:cNvPr>
          <p:cNvSpPr>
            <a:spLocks noGrp="1"/>
          </p:cNvSpPr>
          <p:nvPr>
            <p:ph idx="1"/>
          </p:nvPr>
        </p:nvSpPr>
        <p:spPr>
          <a:xfrm>
            <a:off x="564502" y="1867988"/>
            <a:ext cx="10820400" cy="4990011"/>
          </a:xfrm>
        </p:spPr>
        <p:txBody>
          <a:bodyPr>
            <a:noAutofit/>
          </a:bodyPr>
          <a:lstStyle/>
          <a:p>
            <a:pPr marL="0" indent="0">
              <a:lnSpc>
                <a:spcPct val="100000"/>
              </a:lnSpc>
              <a:spcAft>
                <a:spcPts val="800"/>
              </a:spcAft>
              <a:buSzPct val="56000"/>
              <a:buNone/>
            </a:pPr>
            <a:r>
              <a:rPr lang="en-US" sz="1600" b="1" dirty="0">
                <a:latin typeface="Times New Roman" panose="02020603050405020304" pitchFamily="18" charset="0"/>
                <a:cs typeface="Times New Roman" panose="02020603050405020304" pitchFamily="18" charset="0"/>
              </a:rPr>
              <a:t>Hardware Requirements :</a:t>
            </a:r>
            <a:endParaRPr lang="en-IN" sz="1600" b="1" dirty="0">
              <a:latin typeface="Times New Roman" panose="02020603050405020304" pitchFamily="18" charset="0"/>
              <a:cs typeface="Times New Roman" panose="02020603050405020304" pitchFamily="18" charset="0"/>
            </a:endParaRPr>
          </a:p>
          <a:p>
            <a:pPr marL="646112" indent="-285750">
              <a:lnSpc>
                <a:spcPct val="100000"/>
              </a:lnSpc>
              <a:buSzPct val="56000"/>
              <a:buFont typeface="Wingdings" panose="05000000000000000000" pitchFamily="2" charset="2"/>
              <a:buChar char="Ø"/>
              <a:tabLst>
                <a:tab pos="457200" algn="l"/>
                <a:tab pos="900430" algn="l"/>
              </a:tabLst>
            </a:pPr>
            <a:r>
              <a:rPr lang="en-IN" sz="1600" dirty="0">
                <a:latin typeface="Times New Roman" panose="02020603050405020304" pitchFamily="18" charset="0"/>
                <a:cs typeface="Times New Roman" panose="02020603050405020304" pitchFamily="18" charset="0"/>
              </a:rPr>
              <a:t>Processor: Intel i3 10th Generation &amp; above.</a:t>
            </a:r>
          </a:p>
          <a:p>
            <a:pPr marL="646112" indent="-285750">
              <a:lnSpc>
                <a:spcPct val="100000"/>
              </a:lnSpc>
              <a:buSzPct val="56000"/>
              <a:buFont typeface="Wingdings" panose="05000000000000000000" pitchFamily="2" charset="2"/>
              <a:buChar char="Ø"/>
              <a:tabLst>
                <a:tab pos="457200" algn="l"/>
                <a:tab pos="900430" algn="l"/>
              </a:tabLst>
            </a:pPr>
            <a:r>
              <a:rPr lang="en-IN" sz="1600" dirty="0">
                <a:latin typeface="Times New Roman" panose="02020603050405020304" pitchFamily="18" charset="0"/>
                <a:cs typeface="Times New Roman" panose="02020603050405020304" pitchFamily="18" charset="0"/>
              </a:rPr>
              <a:t>Hard Disk: 25 GB Minimum.</a:t>
            </a:r>
          </a:p>
          <a:p>
            <a:pPr marL="646112" indent="-285750">
              <a:lnSpc>
                <a:spcPct val="100000"/>
              </a:lnSpc>
              <a:buSzPct val="56000"/>
              <a:buFont typeface="Wingdings" panose="05000000000000000000" pitchFamily="2" charset="2"/>
              <a:buChar char="Ø"/>
              <a:tabLst>
                <a:tab pos="457200" algn="l"/>
                <a:tab pos="900430" algn="l"/>
              </a:tabLst>
            </a:pPr>
            <a:r>
              <a:rPr lang="en-IN" sz="1600" dirty="0">
                <a:latin typeface="Times New Roman" panose="02020603050405020304" pitchFamily="18" charset="0"/>
                <a:cs typeface="Times New Roman" panose="02020603050405020304" pitchFamily="18" charset="0"/>
              </a:rPr>
              <a:t>RAM: 1 GB Minimum.</a:t>
            </a:r>
          </a:p>
          <a:p>
            <a:pPr marL="646112" indent="-285750">
              <a:lnSpc>
                <a:spcPct val="100000"/>
              </a:lnSpc>
              <a:buSzPct val="56000"/>
              <a:buFont typeface="Wingdings" panose="05000000000000000000" pitchFamily="2" charset="2"/>
              <a:buChar char="Ø"/>
              <a:tabLst>
                <a:tab pos="457200" algn="l"/>
                <a:tab pos="900430" algn="l"/>
              </a:tabLst>
            </a:pPr>
            <a:r>
              <a:rPr lang="en-IN" sz="1600" dirty="0">
                <a:latin typeface="Times New Roman" panose="02020603050405020304" pitchFamily="18" charset="0"/>
                <a:cs typeface="Times New Roman" panose="02020603050405020304" pitchFamily="18" charset="0"/>
              </a:rPr>
              <a:t>Monitor resolution : </a:t>
            </a:r>
            <a:r>
              <a:rPr lang="en-IN" sz="1600" b="0" i="0" dirty="0">
                <a:solidFill>
                  <a:srgbClr val="000000"/>
                </a:solidFill>
                <a:effectLst/>
                <a:latin typeface="Times New Roman" panose="02020603050405020304" pitchFamily="18" charset="0"/>
                <a:cs typeface="Times New Roman" panose="02020603050405020304" pitchFamily="18" charset="0"/>
              </a:rPr>
              <a:t>1920 x 1080 pixels</a:t>
            </a:r>
            <a:endParaRPr lang="en-IN" sz="1600" dirty="0">
              <a:latin typeface="Times New Roman" panose="02020603050405020304" pitchFamily="18" charset="0"/>
              <a:cs typeface="Times New Roman" panose="02020603050405020304" pitchFamily="18" charset="0"/>
            </a:endParaRPr>
          </a:p>
          <a:p>
            <a:pPr marL="0" indent="0">
              <a:lnSpc>
                <a:spcPct val="100000"/>
              </a:lnSpc>
              <a:spcAft>
                <a:spcPts val="800"/>
              </a:spcAft>
              <a:buSzPct val="56000"/>
              <a:buNone/>
            </a:pPr>
            <a:r>
              <a:rPr lang="en-US" sz="1600" b="1" dirty="0">
                <a:latin typeface="Times New Roman" panose="02020603050405020304" pitchFamily="18" charset="0"/>
                <a:cs typeface="Times New Roman" panose="02020603050405020304" pitchFamily="18" charset="0"/>
              </a:rPr>
              <a:t>Software Requirements :</a:t>
            </a:r>
            <a:endParaRPr lang="en-IN" sz="1600" b="1" dirty="0">
              <a:latin typeface="Times New Roman" panose="02020603050405020304" pitchFamily="18" charset="0"/>
              <a:cs typeface="Times New Roman" panose="02020603050405020304" pitchFamily="18" charset="0"/>
            </a:endParaRPr>
          </a:p>
          <a:p>
            <a:pPr marL="733425" indent="-285750">
              <a:lnSpc>
                <a:spcPct val="100000"/>
              </a:lnSpc>
              <a:buSzPct val="56000"/>
              <a:buFont typeface="Wingdings" panose="05000000000000000000" pitchFamily="2" charset="2"/>
              <a:buChar char="Ø"/>
              <a:tabLst>
                <a:tab pos="900430" algn="l"/>
              </a:tabLst>
            </a:pPr>
            <a:r>
              <a:rPr lang="en-IN" sz="1600" dirty="0">
                <a:latin typeface="Times New Roman" panose="02020603050405020304" pitchFamily="18" charset="0"/>
                <a:cs typeface="Times New Roman" panose="02020603050405020304" pitchFamily="18" charset="0"/>
              </a:rPr>
              <a:t>Operating System: Windows 7 and Higher Version.</a:t>
            </a:r>
          </a:p>
          <a:p>
            <a:pPr marL="733425" indent="-285750">
              <a:lnSpc>
                <a:spcPct val="100000"/>
              </a:lnSpc>
              <a:buSzPct val="56000"/>
              <a:buFont typeface="Wingdings" panose="05000000000000000000" pitchFamily="2" charset="2"/>
              <a:buChar char="Ø"/>
              <a:tabLst>
                <a:tab pos="900430" algn="l"/>
              </a:tabLst>
            </a:pPr>
            <a:r>
              <a:rPr lang="en-IN" sz="1600" dirty="0">
                <a:latin typeface="Times New Roman" panose="02020603050405020304" pitchFamily="18" charset="0"/>
                <a:cs typeface="Times New Roman" panose="02020603050405020304" pitchFamily="18" charset="0"/>
              </a:rPr>
              <a:t>Front – End: HTML, CSS, Bootstrap, JavaScript</a:t>
            </a:r>
          </a:p>
          <a:p>
            <a:pPr marL="733425" indent="-285750">
              <a:lnSpc>
                <a:spcPct val="100000"/>
              </a:lnSpc>
              <a:buSzPct val="56000"/>
              <a:buFont typeface="Wingdings" panose="05000000000000000000" pitchFamily="2" charset="2"/>
              <a:buChar char="Ø"/>
              <a:tabLst>
                <a:tab pos="900430" algn="l"/>
              </a:tabLst>
            </a:pPr>
            <a:r>
              <a:rPr lang="en-IN" sz="1600" dirty="0">
                <a:latin typeface="Times New Roman" panose="02020603050405020304" pitchFamily="18" charset="0"/>
                <a:cs typeface="Times New Roman" panose="02020603050405020304" pitchFamily="18" charset="0"/>
              </a:rPr>
              <a:t>Back - End: Python Django</a:t>
            </a:r>
          </a:p>
          <a:p>
            <a:pPr marL="733425" indent="-285750">
              <a:lnSpc>
                <a:spcPct val="100000"/>
              </a:lnSpc>
              <a:buSzPct val="56000"/>
              <a:buFont typeface="Wingdings" panose="05000000000000000000" pitchFamily="2" charset="2"/>
              <a:buChar char="Ø"/>
              <a:tabLst>
                <a:tab pos="900430" algn="l"/>
              </a:tabLst>
            </a:pPr>
            <a:r>
              <a:rPr lang="en-IN" sz="1600" dirty="0">
                <a:latin typeface="Times New Roman" panose="02020603050405020304" pitchFamily="18" charset="0"/>
                <a:cs typeface="Times New Roman" panose="02020603050405020304" pitchFamily="18" charset="0"/>
              </a:rPr>
              <a:t>Database: SQLite</a:t>
            </a:r>
          </a:p>
          <a:p>
            <a:pPr marL="733425" indent="-285750">
              <a:lnSpc>
                <a:spcPct val="100000"/>
              </a:lnSpc>
              <a:spcAft>
                <a:spcPts val="800"/>
              </a:spcAft>
              <a:buSzPct val="56000"/>
              <a:buFont typeface="Wingdings" panose="05000000000000000000" pitchFamily="2" charset="2"/>
              <a:buChar char="Ø"/>
              <a:tabLst>
                <a:tab pos="563880" algn="l"/>
              </a:tabLst>
            </a:pPr>
            <a:r>
              <a:rPr lang="en-IN" sz="1600" dirty="0">
                <a:latin typeface="Times New Roman" panose="02020603050405020304" pitchFamily="18" charset="0"/>
                <a:cs typeface="Times New Roman" panose="02020603050405020304" pitchFamily="18" charset="0"/>
              </a:rPr>
              <a:t>Editor:  PyCharm</a:t>
            </a:r>
          </a:p>
          <a:p>
            <a:pPr marL="0" indent="0">
              <a:spcBef>
                <a:spcPts val="800"/>
              </a:spcBef>
              <a:buNone/>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3217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0EFA7-1A1F-444B-297C-1D3B7601CE40}"/>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Technology used</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1C8F078-BE9E-B3A0-0BA9-25A6CA3182DB}"/>
              </a:ext>
            </a:extLst>
          </p:cNvPr>
          <p:cNvSpPr>
            <a:spLocks noGrp="1"/>
          </p:cNvSpPr>
          <p:nvPr>
            <p:ph idx="1"/>
          </p:nvPr>
        </p:nvSpPr>
        <p:spPr>
          <a:xfrm>
            <a:off x="1546697" y="2194560"/>
            <a:ext cx="8939719" cy="4024125"/>
          </a:xfrm>
        </p:spPr>
        <p:txBody>
          <a:bodyPr/>
          <a:lstStyle/>
          <a:p>
            <a:pPr marL="342900" lvl="0" indent="-342900">
              <a:lnSpc>
                <a:spcPct val="100000"/>
              </a:lnSpc>
              <a:spcAft>
                <a:spcPts val="800"/>
              </a:spcAft>
              <a:buSzPts val="900"/>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With the advent of latest technology if we do not update our system then our business result in losses gradually with time.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0000"/>
              </a:lnSpc>
              <a:spcAft>
                <a:spcPts val="800"/>
              </a:spcAft>
              <a:buSzPts val="900"/>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Here, Python Django is used for logic and view purpose. For designing HTML/CSS/Bootstrap/JavaScript/jQuery is used. </a:t>
            </a:r>
          </a:p>
          <a:p>
            <a:pPr marL="342900" lvl="0" indent="-342900">
              <a:lnSpc>
                <a:spcPct val="100000"/>
              </a:lnSpc>
              <a:spcAft>
                <a:spcPts val="800"/>
              </a:spcAft>
              <a:buSzPts val="900"/>
              <a:buFont typeface="Wingdings" panose="05000000000000000000" pitchFamily="2" charset="2"/>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For Database SQLite is used.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0000"/>
              </a:lnSpc>
            </a:pPr>
            <a:endParaRPr lang="en-IN" dirty="0"/>
          </a:p>
        </p:txBody>
      </p:sp>
    </p:spTree>
    <p:extLst>
      <p:ext uri="{BB962C8B-B14F-4D97-AF65-F5344CB8AC3E}">
        <p14:creationId xmlns:p14="http://schemas.microsoft.com/office/powerpoint/2010/main" val="938739581"/>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710EE66-8707-456F-8F2E-091D581CB03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BEB954-4024-4CCF-A9D6-4C00FDC028D9}">
  <ds:schemaRefs>
    <ds:schemaRef ds:uri="http://schemas.microsoft.com/sharepoint/v3/contenttype/forms"/>
  </ds:schemaRefs>
</ds:datastoreItem>
</file>

<file path=customXml/itemProps3.xml><?xml version="1.0" encoding="utf-8"?>
<ds:datastoreItem xmlns:ds="http://schemas.openxmlformats.org/officeDocument/2006/customXml" ds:itemID="{AB96CC85-5758-41C0-8EFD-737AFB6912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TM04033937[[fn=Vapor Trail]]</Template>
  <TotalTime>203</TotalTime>
  <Words>1847</Words>
  <Application>Microsoft Office PowerPoint</Application>
  <PresentationFormat>Widescreen</PresentationFormat>
  <Paragraphs>423</Paragraphs>
  <Slides>39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Century Gothic</vt:lpstr>
      <vt:lpstr>Times New Roman</vt:lpstr>
      <vt:lpstr>Wingdings</vt:lpstr>
      <vt:lpstr>Vapor Trail</vt:lpstr>
      <vt:lpstr>THE EMPORIUM</vt:lpstr>
      <vt:lpstr>EXISTING SYSTEM</vt:lpstr>
      <vt:lpstr>NEED FOR SYSTEM</vt:lpstr>
      <vt:lpstr>PROPOSED SYSTEM</vt:lpstr>
      <vt:lpstr>Objectives of system</vt:lpstr>
      <vt:lpstr>SCOPE OF work</vt:lpstr>
      <vt:lpstr>Module Specification </vt:lpstr>
      <vt:lpstr>Operating Environment – Hardware and Software </vt:lpstr>
      <vt:lpstr>Technology used</vt:lpstr>
      <vt:lpstr>ANALYSIS AND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Interface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Dictionary</vt:lpstr>
      <vt:lpstr>PowerPoint Presentation</vt:lpstr>
      <vt:lpstr>PowerPoint Presentation</vt:lpstr>
      <vt:lpstr>PowerPoint Presentation</vt:lpstr>
      <vt:lpstr>PowerPoint Presentation</vt:lpstr>
      <vt:lpstr>Drawbacks And Limitations </vt:lpstr>
      <vt:lpstr>Proposed Enhancement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EMPORIUM</dc:title>
  <dc:creator>Rahul Mormare</dc:creator>
  <cp:lastModifiedBy>Admin</cp:lastModifiedBy>
  <cp:revision>27</cp:revision>
  <dcterms:created xsi:type="dcterms:W3CDTF">2023-08-04T06:21:55Z</dcterms:created>
  <dcterms:modified xsi:type="dcterms:W3CDTF">2023-08-08T06:27:48Z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